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9"/>
  </p:notesMasterIdLst>
  <p:sldIdLst>
    <p:sldId id="256" r:id="rId2"/>
    <p:sldId id="351" r:id="rId3"/>
    <p:sldId id="273" r:id="rId4"/>
    <p:sldId id="292" r:id="rId5"/>
    <p:sldId id="277" r:id="rId6"/>
    <p:sldId id="386" r:id="rId7"/>
    <p:sldId id="274" r:id="rId8"/>
    <p:sldId id="359" r:id="rId9"/>
    <p:sldId id="353" r:id="rId10"/>
    <p:sldId id="360" r:id="rId11"/>
    <p:sldId id="355" r:id="rId12"/>
    <p:sldId id="356" r:id="rId13"/>
    <p:sldId id="392" r:id="rId14"/>
    <p:sldId id="400" r:id="rId15"/>
    <p:sldId id="401" r:id="rId16"/>
    <p:sldId id="402" r:id="rId17"/>
    <p:sldId id="403" r:id="rId18"/>
    <p:sldId id="412" r:id="rId19"/>
    <p:sldId id="410" r:id="rId20"/>
    <p:sldId id="414" r:id="rId21"/>
    <p:sldId id="404" r:id="rId22"/>
    <p:sldId id="405" r:id="rId23"/>
    <p:sldId id="299" r:id="rId24"/>
    <p:sldId id="296" r:id="rId25"/>
    <p:sldId id="284" r:id="rId26"/>
    <p:sldId id="304" r:id="rId27"/>
    <p:sldId id="315" r:id="rId28"/>
    <p:sldId id="367" r:id="rId29"/>
    <p:sldId id="316" r:id="rId30"/>
    <p:sldId id="369" r:id="rId31"/>
    <p:sldId id="306" r:id="rId32"/>
    <p:sldId id="371" r:id="rId33"/>
    <p:sldId id="301" r:id="rId34"/>
    <p:sldId id="302" r:id="rId35"/>
    <p:sldId id="276" r:id="rId36"/>
    <p:sldId id="393" r:id="rId37"/>
    <p:sldId id="406" r:id="rId38"/>
    <p:sldId id="394" r:id="rId39"/>
    <p:sldId id="278" r:id="rId40"/>
    <p:sldId id="279" r:id="rId41"/>
    <p:sldId id="309" r:id="rId42"/>
    <p:sldId id="391" r:id="rId43"/>
    <p:sldId id="372" r:id="rId44"/>
    <p:sldId id="345" r:id="rId45"/>
    <p:sldId id="310" r:id="rId46"/>
    <p:sldId id="382" r:id="rId47"/>
    <p:sldId id="378" r:id="rId48"/>
    <p:sldId id="303" r:id="rId49"/>
    <p:sldId id="352" r:id="rId50"/>
    <p:sldId id="282" r:id="rId51"/>
    <p:sldId id="317" r:id="rId52"/>
    <p:sldId id="415" r:id="rId53"/>
    <p:sldId id="318" r:id="rId54"/>
    <p:sldId id="319" r:id="rId55"/>
    <p:sldId id="320" r:id="rId56"/>
    <p:sldId id="321" r:id="rId57"/>
    <p:sldId id="322" r:id="rId58"/>
    <p:sldId id="326" r:id="rId59"/>
    <p:sldId id="327" r:id="rId60"/>
    <p:sldId id="328" r:id="rId61"/>
    <p:sldId id="329" r:id="rId62"/>
    <p:sldId id="330" r:id="rId63"/>
    <p:sldId id="331" r:id="rId64"/>
    <p:sldId id="332" r:id="rId65"/>
    <p:sldId id="333" r:id="rId66"/>
    <p:sldId id="334" r:id="rId67"/>
    <p:sldId id="335" r:id="rId68"/>
    <p:sldId id="336" r:id="rId69"/>
    <p:sldId id="337" r:id="rId70"/>
    <p:sldId id="338" r:id="rId71"/>
    <p:sldId id="339" r:id="rId72"/>
    <p:sldId id="340" r:id="rId73"/>
    <p:sldId id="341" r:id="rId74"/>
    <p:sldId id="323" r:id="rId75"/>
    <p:sldId id="324" r:id="rId76"/>
    <p:sldId id="325" r:id="rId77"/>
    <p:sldId id="257" r:id="rId78"/>
    <p:sldId id="258" r:id="rId79"/>
    <p:sldId id="290" r:id="rId80"/>
    <p:sldId id="286" r:id="rId81"/>
    <p:sldId id="287" r:id="rId82"/>
    <p:sldId id="259" r:id="rId83"/>
    <p:sldId id="260" r:id="rId84"/>
    <p:sldId id="261" r:id="rId85"/>
    <p:sldId id="262" r:id="rId86"/>
    <p:sldId id="263" r:id="rId87"/>
    <p:sldId id="264" r:id="rId88"/>
    <p:sldId id="265" r:id="rId89"/>
    <p:sldId id="266" r:id="rId90"/>
    <p:sldId id="267" r:id="rId91"/>
    <p:sldId id="268" r:id="rId92"/>
    <p:sldId id="269" r:id="rId93"/>
    <p:sldId id="270" r:id="rId94"/>
    <p:sldId id="271" r:id="rId95"/>
    <p:sldId id="288" r:id="rId96"/>
    <p:sldId id="289" r:id="rId97"/>
    <p:sldId id="272" r:id="rId9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98B40C"/>
    <a:srgbClr val="66FF33"/>
    <a:srgbClr val="904B3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3AC3E0-75F8-406B-BA4A-842D20A48D94}" type="datetimeFigureOut">
              <a:rPr lang="en-US"/>
              <a:pPr>
                <a:defRPr/>
              </a:pPr>
              <a:t>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013F8D-6CD0-4649-8C24-73F9B0806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443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Wavelength (</a:t>
            </a:r>
            <a:r>
              <a:rPr lang="el-GR" smtClean="0"/>
              <a:t>λ</a:t>
            </a:r>
            <a:r>
              <a:rPr lang="en-US" smtClean="0"/>
              <a:t>) = speed of light [c (</a:t>
            </a:r>
            <a:r>
              <a:rPr lang="en-US" sz="800" smtClean="0"/>
              <a:t>2.99792458 x 108 m/s</a:t>
            </a:r>
            <a:r>
              <a:rPr lang="en-US" smtClean="0"/>
              <a:t>)] over frequency (</a:t>
            </a:r>
            <a:r>
              <a:rPr lang="el-GR" smtClean="0"/>
              <a:t>ν</a:t>
            </a:r>
            <a:r>
              <a:rPr lang="en-US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7C2A56-86EB-499C-A411-C633A00AB69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B9232-54F2-423C-85B0-C9C4AB326C10}" type="datetimeFigureOut">
              <a:rPr lang="en-US"/>
              <a:pPr>
                <a:defRPr/>
              </a:pPr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0B7AF-E1F9-4F23-9E4F-FB9FCC317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7A172-DE5A-4A1B-9903-24F968970A9E}" type="datetimeFigureOut">
              <a:rPr lang="en-US"/>
              <a:pPr>
                <a:defRPr/>
              </a:pPr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7167A-E76B-4C10-8D83-E4340959F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BF1A-1775-473C-98DF-3686AE623B6F}" type="datetimeFigureOut">
              <a:rPr lang="en-US"/>
              <a:pPr>
                <a:defRPr/>
              </a:pPr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8C916-D407-4458-B2D1-FA4EBE7A5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C91D1-6757-47FD-9620-ABFF885C7F6E}" type="datetimeFigureOut">
              <a:rPr lang="en-US"/>
              <a:pPr>
                <a:defRPr/>
              </a:pPr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C63BD-A401-4F1C-ADB4-2319EBC69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39C66-3A4D-4442-8968-482C94F98691}" type="datetimeFigureOut">
              <a:rPr lang="en-US"/>
              <a:pPr>
                <a:defRPr/>
              </a:pPr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48818-369D-4037-9CF5-FB29B35E2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CF4A1-2175-4465-84F3-CFFCF4F6FC0D}" type="datetimeFigureOut">
              <a:rPr lang="en-US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52BE2-7153-4B35-B5D0-9B8029C9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600A4-B4A6-4DB7-81BE-1F55479AA753}" type="datetimeFigureOut">
              <a:rPr lang="en-US"/>
              <a:pPr>
                <a:defRPr/>
              </a:pPr>
              <a:t>1/5/2017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99E4-2D8E-4491-94A7-0A24293A6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111D2-F5EF-455D-B1AD-9CF6A51FB38C}" type="datetimeFigureOut">
              <a:rPr lang="en-US"/>
              <a:pPr>
                <a:defRPr/>
              </a:pPr>
              <a:t>1/5/2017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EEAC2-02DD-4243-87D5-B47F03E05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905B0-4FD6-4C68-BA42-B81EBFB2A91B}" type="datetimeFigureOut">
              <a:rPr lang="en-US"/>
              <a:pPr>
                <a:defRPr/>
              </a:pPr>
              <a:t>1/5/2017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8E05-A09D-425A-BEAA-FEDCBC454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0FE6F-4EE7-4AE5-88EF-7532BC56AEA0}" type="datetimeFigureOut">
              <a:rPr lang="en-US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39F0F-A583-4583-A941-A86BC0099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0698-5582-49E0-865A-2B5C66E8088A}" type="datetimeFigureOut">
              <a:rPr lang="en-US"/>
              <a:pPr>
                <a:defRPr/>
              </a:pPr>
              <a:t>1/5/2017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6EB10-243C-454A-8A1D-C2A33BD31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CFCC94-FBCE-4658-8164-243486C58A85}" type="datetimeFigureOut">
              <a:rPr lang="en-US"/>
              <a:pPr>
                <a:defRPr/>
              </a:pPr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8CB7B2-815A-4EC1-8420-9BBEDB81A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079625"/>
          </a:xfrm>
        </p:spPr>
        <p:txBody>
          <a:bodyPr/>
          <a:lstStyle/>
          <a:p>
            <a:pPr eaLnBrk="1" hangingPunct="1"/>
            <a:r>
              <a:rPr lang="en-US" sz="6000" b="1" dirty="0" smtClean="0"/>
              <a:t>Man Survives PLANE CRASH to Make WORLD Discovery, following a 3wk COMA!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000" y="6096000"/>
            <a:ext cx="419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Shannon Schunicht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4267200"/>
            <a:ext cx="579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Where</a:t>
            </a:r>
            <a:r>
              <a:rPr lang="en-US" sz="1800" dirty="0" smtClean="0"/>
              <a:t>:  Physics Building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dirty="0" smtClean="0"/>
              <a:t>Atlanta, GA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b="1" dirty="0" smtClean="0"/>
              <a:t>1:10 PM Tuesday, Feb 21,  2017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b="1" dirty="0" smtClean="0"/>
              <a:t>Test on Friday, </a:t>
            </a:r>
            <a:r>
              <a:rPr lang="en-US" sz="1800" b="1" dirty="0" err="1" smtClean="0"/>
              <a:t>Febuary</a:t>
            </a:r>
            <a:r>
              <a:rPr lang="en-US" sz="1800" b="1" dirty="0" smtClean="0"/>
              <a:t> 24 </a:t>
            </a:r>
            <a:endParaRPr lang="en-US" sz="1800" b="1" dirty="0" smtClean="0"/>
          </a:p>
          <a:p>
            <a:pPr algn="ctr"/>
            <a:r>
              <a:rPr lang="en-US" sz="1800" b="1" dirty="0" smtClean="0"/>
              <a:t> </a:t>
            </a:r>
            <a:r>
              <a:rPr lang="en-US" sz="1800" b="1" dirty="0" smtClean="0"/>
              <a:t>2017 8:00 am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852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*1890 – ’91	Scholar: Physics, University of Amsterdam</a:t>
            </a:r>
          </a:p>
          <a:p>
            <a:r>
              <a:rPr lang="en-US" sz="1800" dirty="0"/>
              <a:t>*1891	Physics Lectureship Royal Institute </a:t>
            </a:r>
            <a:r>
              <a:rPr lang="en-US" sz="1800" dirty="0" smtClean="0"/>
              <a:t>@Stockholm's </a:t>
            </a:r>
            <a:r>
              <a:rPr lang="en-US" sz="1800" dirty="0"/>
              <a:t>Hogskola</a:t>
            </a:r>
          </a:p>
          <a:p>
            <a:r>
              <a:rPr lang="en-US" sz="1800" dirty="0"/>
              <a:t>*1894	!ST  marriage to Sofia Rudbeck   </a:t>
            </a:r>
          </a:p>
          <a:p>
            <a:r>
              <a:rPr lang="en-US" sz="1800" dirty="0"/>
              <a:t>	 one son=&gt; Olav Vilhelm (botanist)</a:t>
            </a:r>
          </a:p>
          <a:p>
            <a:r>
              <a:rPr lang="en-US" sz="1800" dirty="0"/>
              <a:t>*1895	Physics Professor Royal Institute </a:t>
            </a:r>
            <a:r>
              <a:rPr lang="en-US" sz="1800" dirty="0" smtClean="0"/>
              <a:t>@Stockholm's </a:t>
            </a:r>
            <a:r>
              <a:rPr lang="en-US" sz="1800" dirty="0"/>
              <a:t>Hogskola</a:t>
            </a:r>
          </a:p>
          <a:p>
            <a:r>
              <a:rPr lang="en-US" sz="1800" dirty="0"/>
              <a:t>*1896 	First Swedish chemist to claim that </a:t>
            </a:r>
            <a:r>
              <a:rPr lang="en-US" sz="2000" dirty="0">
                <a:latin typeface="Arial Black" pitchFamily="34" charset="0"/>
              </a:rPr>
              <a:t>fossil fuel combustion results in 	 enhanced Global Warming!</a:t>
            </a:r>
          </a:p>
          <a:p>
            <a:r>
              <a:rPr lang="en-US" sz="1800" dirty="0"/>
              <a:t>	*Proposed relation between atmospheric [CO</a:t>
            </a:r>
            <a:r>
              <a:rPr lang="en-US" sz="1800" b="1" baseline="-25000" dirty="0"/>
              <a:t>2</a:t>
            </a:r>
            <a:r>
              <a:rPr lang="en-US" sz="1800" dirty="0"/>
              <a:t>]  &amp; temperature</a:t>
            </a:r>
          </a:p>
          <a:p>
            <a:r>
              <a:rPr lang="en-US" sz="1800" dirty="0"/>
              <a:t>	*Found that the average surface temperature of the earth is </a:t>
            </a:r>
            <a:r>
              <a:rPr lang="en-US" sz="1800" u="sng" dirty="0"/>
              <a:t>~15</a:t>
            </a:r>
            <a:r>
              <a:rPr lang="en-US" sz="1800" b="1" u="sng" baseline="30000" dirty="0"/>
              <a:t>o</a:t>
            </a:r>
            <a:r>
              <a:rPr lang="en-US" sz="1800" u="sng" dirty="0"/>
              <a:t>C due to </a:t>
            </a:r>
            <a:r>
              <a:rPr lang="en-US" sz="1800" dirty="0"/>
              <a:t>	</a:t>
            </a:r>
            <a:r>
              <a:rPr lang="en-US" sz="1800" u="sng" dirty="0"/>
              <a:t>infrared absorption capacity of water vapor and CO</a:t>
            </a:r>
            <a:r>
              <a:rPr lang="en-US" sz="1800" b="1" u="sng" baseline="-25000" dirty="0"/>
              <a:t>2</a:t>
            </a:r>
          </a:p>
          <a:p>
            <a:r>
              <a:rPr lang="en-US" sz="1800" dirty="0"/>
              <a:t>	*This he called the </a:t>
            </a:r>
            <a:r>
              <a:rPr lang="en-US" sz="1800" u="sng" dirty="0"/>
              <a:t>Green house effect</a:t>
            </a:r>
            <a:r>
              <a:rPr lang="en-US" sz="1800" dirty="0"/>
              <a:t>, i.e. sunlight passes through, but certain 	 amount of radiated heat remains trapped. </a:t>
            </a:r>
          </a:p>
          <a:p>
            <a:r>
              <a:rPr lang="en-US" sz="1800" dirty="0"/>
              <a:t>*1897	Retired from Professorship</a:t>
            </a:r>
          </a:p>
          <a:p>
            <a:r>
              <a:rPr lang="en-US" sz="1800" dirty="0"/>
              <a:t>*1900	unable get job, so moved out of country to pursue research  </a:t>
            </a:r>
          </a:p>
          <a:p>
            <a:r>
              <a:rPr lang="en-US" sz="1800" dirty="0"/>
              <a:t>	 </a:t>
            </a: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i="1" u="sng" dirty="0" smtClean="0"/>
              <a:t>Larobok </a:t>
            </a:r>
            <a:r>
              <a:rPr lang="en-US" sz="1800" i="1" u="sng" dirty="0"/>
              <a:t>I teoretisk elektrokemi </a:t>
            </a:r>
            <a:r>
              <a:rPr lang="en-US" sz="1800" u="sng" dirty="0"/>
              <a:t>(</a:t>
            </a:r>
            <a:r>
              <a:rPr lang="en-US" sz="1800" dirty="0"/>
              <a:t>Textbook of </a:t>
            </a:r>
            <a:r>
              <a:rPr lang="en-US" sz="1800" dirty="0" smtClean="0"/>
              <a:t>theoretical electrochemistry)</a:t>
            </a:r>
            <a:endParaRPr lang="en-US" sz="1800" dirty="0"/>
          </a:p>
          <a:p>
            <a:r>
              <a:rPr lang="en-US" sz="1800" dirty="0"/>
              <a:t>*1902	</a:t>
            </a:r>
            <a:r>
              <a:rPr lang="en-US" sz="1800" dirty="0">
                <a:latin typeface="Eras Medium ITC" pitchFamily="34" charset="0"/>
              </a:rPr>
              <a:t>Davy Medal</a:t>
            </a:r>
          </a:p>
          <a:p>
            <a:r>
              <a:rPr lang="en-US" sz="1800" dirty="0"/>
              <a:t>*1903	</a:t>
            </a: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i="1" u="sng" dirty="0" smtClean="0"/>
              <a:t>Lehrbuch </a:t>
            </a:r>
            <a:r>
              <a:rPr lang="en-US" sz="1800" i="1" u="sng" dirty="0"/>
              <a:t>der kosmischen Physik </a:t>
            </a:r>
            <a:r>
              <a:rPr lang="en-US" sz="1800" dirty="0"/>
              <a:t>(Textbook of cosmic physics)</a:t>
            </a:r>
          </a:p>
          <a:p>
            <a:r>
              <a:rPr lang="en-US" sz="1800" dirty="0"/>
              <a:t>*</a:t>
            </a:r>
            <a:r>
              <a:rPr lang="en-US" sz="1800" b="1" dirty="0"/>
              <a:t>1903 </a:t>
            </a:r>
            <a:r>
              <a:rPr lang="en-US" sz="1800" dirty="0"/>
              <a:t>	</a:t>
            </a:r>
            <a:r>
              <a:rPr lang="en-US" sz="2000" b="1" dirty="0"/>
              <a:t>Nobel Prize</a:t>
            </a:r>
            <a:r>
              <a:rPr lang="en-US" sz="1800" b="1" dirty="0"/>
              <a:t> </a:t>
            </a:r>
            <a:r>
              <a:rPr lang="en-US" sz="1800" dirty="0"/>
              <a:t>in Chemistry for his </a:t>
            </a:r>
            <a:r>
              <a:rPr lang="en-US" sz="1800" b="1" dirty="0"/>
              <a:t>theory  of electrolyte dissociation</a:t>
            </a:r>
          </a:p>
          <a:p>
            <a:r>
              <a:rPr lang="en-US" sz="1800" dirty="0"/>
              <a:t>	 </a:t>
            </a:r>
            <a:r>
              <a:rPr lang="en-US" sz="1800" dirty="0" smtClean="0"/>
              <a:t>appeared </a:t>
            </a:r>
            <a:r>
              <a:rPr lang="en-US" sz="1800" dirty="0"/>
              <a:t>in his </a:t>
            </a:r>
            <a:r>
              <a:rPr lang="en-US" sz="2800" b="1" dirty="0"/>
              <a:t>doctoral dissertation </a:t>
            </a:r>
            <a:r>
              <a:rPr lang="en-US" sz="2800" b="1" dirty="0" smtClean="0"/>
              <a:t>that was poorly 	received </a:t>
            </a:r>
            <a:r>
              <a:rPr lang="en-US" sz="2800" b="1" dirty="0"/>
              <a:t>by his professors.</a:t>
            </a:r>
          </a:p>
          <a:p>
            <a:r>
              <a:rPr lang="en-US" sz="1800" dirty="0"/>
              <a:t>*1905 	2nd  marriage, Maria Johnsson -one son &amp; two daughters</a:t>
            </a:r>
          </a:p>
          <a:p>
            <a:r>
              <a:rPr lang="en-US" sz="1800" dirty="0"/>
              <a:t>	-assumed </a:t>
            </a:r>
            <a:r>
              <a:rPr lang="en-US" sz="1800" b="1" dirty="0"/>
              <a:t>directorship of Nobel Institute for Physical Chemistry to hold 	  	  until death (1927)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86868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*1906	</a:t>
            </a: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dirty="0" smtClean="0"/>
              <a:t>-</a:t>
            </a:r>
            <a:r>
              <a:rPr lang="en-US" sz="1800" i="1" dirty="0"/>
              <a:t>Teorien der Chemie </a:t>
            </a:r>
            <a:r>
              <a:rPr lang="en-US" sz="1800" dirty="0"/>
              <a:t>(</a:t>
            </a:r>
            <a:r>
              <a:rPr lang="en-US" sz="1800" u="sng" dirty="0"/>
              <a:t>Theories of Chemistry</a:t>
            </a:r>
            <a:r>
              <a:rPr lang="en-US" sz="1800" dirty="0"/>
              <a:t>)</a:t>
            </a:r>
          </a:p>
          <a:p>
            <a:r>
              <a:rPr lang="en-US" sz="1800" dirty="0"/>
              <a:t>	</a:t>
            </a: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dirty="0" smtClean="0"/>
              <a:t>-</a:t>
            </a:r>
            <a:r>
              <a:rPr lang="en-US" sz="1800" i="1" dirty="0"/>
              <a:t>Varldarnas utveckling  </a:t>
            </a:r>
            <a:r>
              <a:rPr lang="en-US" sz="1800" dirty="0"/>
              <a:t>(</a:t>
            </a:r>
            <a:r>
              <a:rPr lang="en-US" sz="1800" u="sng" dirty="0"/>
              <a:t>Worlds in the making</a:t>
            </a:r>
            <a:r>
              <a:rPr lang="en-US" sz="1800" dirty="0"/>
              <a:t>)</a:t>
            </a:r>
          </a:p>
          <a:p>
            <a:r>
              <a:rPr lang="en-US" sz="1800" dirty="0"/>
              <a:t>*1907	</a:t>
            </a: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i="1" dirty="0" smtClean="0"/>
              <a:t>Immunochemistry</a:t>
            </a:r>
            <a:endParaRPr lang="en-US" sz="1800" i="1" dirty="0"/>
          </a:p>
          <a:p>
            <a:r>
              <a:rPr lang="en-US" sz="1800" dirty="0"/>
              <a:t>*1909	</a:t>
            </a: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i="1" dirty="0" smtClean="0"/>
              <a:t>The </a:t>
            </a:r>
            <a:r>
              <a:rPr lang="en-US" sz="1800" i="1" dirty="0"/>
              <a:t>Life of the Universe as Conceived by Man from the Earliest Ages to 	  the Present Time</a:t>
            </a:r>
          </a:p>
          <a:p>
            <a:r>
              <a:rPr lang="en-US" sz="1800" dirty="0"/>
              <a:t>*1911	elected Foreign member of the Royal </a:t>
            </a:r>
            <a:r>
              <a:rPr lang="en-US" sz="1800" dirty="0" smtClean="0"/>
              <a:t>Society </a:t>
            </a:r>
            <a:r>
              <a:rPr lang="en-US" sz="1800" dirty="0" smtClean="0">
                <a:latin typeface="Eras Medium ITC" pitchFamily="34" charset="0"/>
              </a:rPr>
              <a:t>Davy </a:t>
            </a:r>
            <a:r>
              <a:rPr lang="en-US" sz="1800" dirty="0">
                <a:latin typeface="Eras Medium ITC" pitchFamily="34" charset="0"/>
              </a:rPr>
              <a:t>medal</a:t>
            </a:r>
          </a:p>
          <a:p>
            <a:r>
              <a:rPr lang="en-US" sz="1800" dirty="0"/>
              <a:t>*1912 	</a:t>
            </a: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i="1" dirty="0" smtClean="0"/>
              <a:t>Theories </a:t>
            </a:r>
            <a:r>
              <a:rPr lang="en-US" sz="1800" i="1" dirty="0"/>
              <a:t>of Solutions</a:t>
            </a:r>
          </a:p>
          <a:p>
            <a:r>
              <a:rPr lang="en-US" sz="1800" dirty="0"/>
              <a:t>*1913	</a:t>
            </a: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i="1" dirty="0" smtClean="0"/>
              <a:t>Smittkopporna </a:t>
            </a:r>
            <a:r>
              <a:rPr lang="en-US" sz="1800" i="1" dirty="0"/>
              <a:t>och deras bekampande </a:t>
            </a:r>
            <a:r>
              <a:rPr lang="en-US" sz="1800" dirty="0"/>
              <a:t>(</a:t>
            </a:r>
            <a:r>
              <a:rPr lang="en-US" sz="1800" u="sng" dirty="0"/>
              <a:t>Smallpox and its combating</a:t>
            </a:r>
            <a:r>
              <a:rPr lang="en-US" sz="1800" dirty="0"/>
              <a:t>)</a:t>
            </a:r>
          </a:p>
          <a:p>
            <a:r>
              <a:rPr lang="en-US" sz="1800" dirty="0"/>
              <a:t>*1914	</a:t>
            </a:r>
            <a:r>
              <a:rPr lang="en-US" sz="1800" dirty="0">
                <a:latin typeface="Eras Medium ITC" pitchFamily="34" charset="0"/>
              </a:rPr>
              <a:t>-</a:t>
            </a:r>
            <a:r>
              <a:rPr lang="en-US" sz="1800" b="1" dirty="0">
                <a:latin typeface="Eras Medium ITC" pitchFamily="34" charset="0"/>
              </a:rPr>
              <a:t>Farraday Medal </a:t>
            </a:r>
            <a:r>
              <a:rPr lang="en-US" sz="1800" dirty="0"/>
              <a:t>of the Chemical Society</a:t>
            </a:r>
          </a:p>
          <a:p>
            <a:r>
              <a:rPr lang="en-US" sz="1800" dirty="0"/>
              <a:t>*1915	</a:t>
            </a: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i="1" dirty="0" smtClean="0"/>
              <a:t>Stjarnornas </a:t>
            </a:r>
            <a:r>
              <a:rPr lang="en-US" sz="1800" i="1" dirty="0"/>
              <a:t>Oden </a:t>
            </a:r>
            <a:r>
              <a:rPr lang="en-US" sz="1800" dirty="0"/>
              <a:t>(</a:t>
            </a:r>
            <a:r>
              <a:rPr lang="en-US" sz="1800" u="sng" dirty="0"/>
              <a:t>Destiny of the Stars</a:t>
            </a:r>
            <a:r>
              <a:rPr lang="en-US" sz="1800" dirty="0"/>
              <a:t>)</a:t>
            </a:r>
          </a:p>
          <a:p>
            <a:r>
              <a:rPr lang="en-US" sz="1800" dirty="0"/>
              <a:t>*1918	</a:t>
            </a: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dirty="0" smtClean="0"/>
              <a:t>Silliman </a:t>
            </a:r>
            <a:r>
              <a:rPr lang="en-US" sz="1800" dirty="0"/>
              <a:t>lectures </a:t>
            </a:r>
            <a:r>
              <a:rPr lang="en-US" sz="1800" i="1" dirty="0"/>
              <a:t>Theories of solutions</a:t>
            </a:r>
          </a:p>
          <a:p>
            <a:r>
              <a:rPr lang="en-US" sz="1800" dirty="0"/>
              <a:t>	-Interested in branches of Physics, </a:t>
            </a:r>
            <a:r>
              <a:rPr lang="en-US" sz="1800" b="1" dirty="0"/>
              <a:t>importance of </a:t>
            </a:r>
            <a:r>
              <a:rPr lang="en-US" sz="1800" b="1" dirty="0" smtClean="0"/>
              <a:t>CO</a:t>
            </a:r>
            <a:r>
              <a:rPr lang="en-US" sz="1600" b="1" dirty="0" smtClean="0"/>
              <a:t>2</a:t>
            </a:r>
            <a:r>
              <a:rPr lang="en-US" sz="1800" b="1" dirty="0" smtClean="0"/>
              <a:t> </a:t>
            </a:r>
            <a:r>
              <a:rPr lang="en-US" sz="1800" b="1" dirty="0"/>
              <a:t>to atmospheric 	  </a:t>
            </a:r>
            <a:r>
              <a:rPr lang="en-US" sz="1800" b="1" dirty="0" smtClean="0"/>
              <a:t>climate </a:t>
            </a:r>
            <a:r>
              <a:rPr lang="en-US" sz="1800" b="1" dirty="0"/>
              <a:t>change.</a:t>
            </a:r>
          </a:p>
          <a:p>
            <a:r>
              <a:rPr lang="en-US" sz="1800" dirty="0"/>
              <a:t>	-radiation pressure might enable spreading living spores through universe 	  (parspermy) and contributed to our knowledge of northern lights.</a:t>
            </a:r>
          </a:p>
          <a:p>
            <a:r>
              <a:rPr lang="en-US" sz="1800" dirty="0"/>
              <a:t>*1919	</a:t>
            </a: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dirty="0" smtClean="0"/>
              <a:t>Kemien </a:t>
            </a:r>
            <a:r>
              <a:rPr lang="en-US" sz="1800" dirty="0"/>
              <a:t>och det moderna livet  (Chemistry and modern life)</a:t>
            </a:r>
          </a:p>
          <a:p>
            <a:r>
              <a:rPr lang="en-US" sz="1800" dirty="0"/>
              <a:t>	*during WW1 successfully released/repatriate German &amp; Austrian scientist 	  who had been made POWs</a:t>
            </a:r>
          </a:p>
          <a:p>
            <a:r>
              <a:rPr lang="en-US" sz="1800" dirty="0"/>
              <a:t>	*interdisciplinary interest  led </a:t>
            </a:r>
            <a:r>
              <a:rPr lang="en-US" sz="1800" b="1" dirty="0"/>
              <a:t>applications of physical chemistry to 	immunology</a:t>
            </a:r>
            <a:r>
              <a:rPr lang="en-US" sz="1800" b="1" dirty="0" smtClean="0"/>
              <a:t>.</a:t>
            </a:r>
          </a:p>
          <a:p>
            <a:r>
              <a:rPr lang="en-US" sz="1800" dirty="0" smtClean="0"/>
              <a:t>*1927 	(Oct 2) Died of Respiratory failure in Stockholm SWEDEN </a:t>
            </a:r>
          </a:p>
          <a:p>
            <a:r>
              <a:rPr lang="en-US" sz="1800" dirty="0" smtClean="0"/>
              <a:t>	68 years @death</a:t>
            </a:r>
          </a:p>
          <a:p>
            <a:endParaRPr lang="en-US" sz="1800" dirty="0" smtClean="0"/>
          </a:p>
          <a:p>
            <a:endParaRPr lang="en-US" sz="1800" b="1" dirty="0"/>
          </a:p>
          <a:p>
            <a:endParaRPr lang="en-US" sz="1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89916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3200" b="1" dirty="0"/>
              <a:t>*Asteroid Namesake:</a:t>
            </a:r>
          </a:p>
          <a:p>
            <a:r>
              <a:rPr lang="en-US" sz="3200" b="1" dirty="0"/>
              <a:t>		 #5697	= Arrhenius</a:t>
            </a:r>
          </a:p>
          <a:p>
            <a:r>
              <a:rPr lang="en-US" sz="3200" b="1" dirty="0"/>
              <a:t>*Lunar Crater</a:t>
            </a:r>
            <a:r>
              <a:rPr lang="en-US" sz="3200" b="1" dirty="0" smtClean="0"/>
              <a:t>:		 </a:t>
            </a:r>
            <a:r>
              <a:rPr lang="en-US" sz="3200" b="1" dirty="0"/>
              <a:t>Arrhenius </a:t>
            </a:r>
            <a:r>
              <a:rPr lang="en-US" sz="3200" b="1" dirty="0" smtClean="0"/>
              <a:t>	</a:t>
            </a:r>
          </a:p>
          <a:p>
            <a:r>
              <a:rPr lang="en-US" sz="3200" b="1" dirty="0" smtClean="0"/>
              <a:t>		(</a:t>
            </a:r>
            <a:r>
              <a:rPr lang="en-US" sz="3200" b="1" dirty="0"/>
              <a:t>55.6</a:t>
            </a:r>
            <a:r>
              <a:rPr lang="en-US" sz="3200" b="1" baseline="30000" dirty="0"/>
              <a:t>o</a:t>
            </a:r>
            <a:r>
              <a:rPr lang="en-US" sz="3200" b="1" dirty="0"/>
              <a:t> N 91.3</a:t>
            </a:r>
            <a:r>
              <a:rPr lang="en-US" sz="3200" b="1" baseline="30000" dirty="0"/>
              <a:t>o</a:t>
            </a:r>
            <a:r>
              <a:rPr lang="en-US" sz="3200" b="1" dirty="0"/>
              <a:t>E, 40km diameter)*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ars_N_1_b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1676"/>
            <a:ext cx="9144000" cy="68867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76600" y="609600"/>
            <a:ext cx="2971800" cy="2800350"/>
            <a:chOff x="2895600" y="533400"/>
            <a:chExt cx="2971800" cy="2800406"/>
          </a:xfrm>
        </p:grpSpPr>
        <p:sp>
          <p:nvSpPr>
            <p:cNvPr id="20482" name="Rectangle 1"/>
            <p:cNvSpPr>
              <a:spLocks noChangeArrowheads="1"/>
            </p:cNvSpPr>
            <p:nvPr/>
          </p:nvSpPr>
          <p:spPr bwMode="auto">
            <a:xfrm>
              <a:off x="2895600" y="1143000"/>
              <a:ext cx="1752600" cy="144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8800" dirty="0">
                  <a:latin typeface="Calibri" pitchFamily="34" charset="0"/>
                </a:rPr>
                <a:t>λ=</a:t>
              </a:r>
              <a:endParaRPr lang="en-US" sz="8800" dirty="0">
                <a:latin typeface="Calibri" pitchFamily="34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191000" y="533400"/>
              <a:ext cx="1676400" cy="2800406"/>
              <a:chOff x="3810000" y="3244334"/>
              <a:chExt cx="1676400" cy="2800406"/>
            </a:xfrm>
          </p:grpSpPr>
          <p:sp>
            <p:nvSpPr>
              <p:cNvPr id="20484" name="Rectangle 5"/>
              <p:cNvSpPr>
                <a:spLocks noChangeArrowheads="1"/>
              </p:cNvSpPr>
              <p:nvPr/>
            </p:nvSpPr>
            <p:spPr bwMode="auto">
              <a:xfrm>
                <a:off x="4334595" y="3244334"/>
                <a:ext cx="847006" cy="2800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8800" dirty="0">
                    <a:latin typeface="Calibri" pitchFamily="34" charset="0"/>
                  </a:rPr>
                  <a:t>c</a:t>
                </a:r>
              </a:p>
              <a:p>
                <a:r>
                  <a:rPr lang="el-GR" sz="8800" dirty="0">
                    <a:latin typeface="Calibri" pitchFamily="34" charset="0"/>
                  </a:rPr>
                  <a:t>γ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810000" y="4647712"/>
                <a:ext cx="1676400" cy="46039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/>
              </a:p>
            </p:txBody>
          </p:sp>
        </p:grpSp>
      </p:grpSp>
      <p:sp>
        <p:nvSpPr>
          <p:cNvPr id="9" name="Rectangle 8"/>
          <p:cNvSpPr/>
          <p:nvPr/>
        </p:nvSpPr>
        <p:spPr>
          <a:xfrm>
            <a:off x="914400" y="3198168"/>
            <a:ext cx="6629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Calibri" pitchFamily="34" charset="0"/>
              </a:rPr>
              <a:t>λ </a:t>
            </a:r>
            <a:r>
              <a:rPr lang="en-US" b="1" dirty="0" smtClean="0">
                <a:latin typeface="Calibri" pitchFamily="34" charset="0"/>
              </a:rPr>
              <a:t> =   wavelength</a:t>
            </a:r>
          </a:p>
          <a:p>
            <a:r>
              <a:rPr lang="en-US" b="1" dirty="0" err="1" smtClean="0"/>
              <a:t>λ</a:t>
            </a:r>
            <a:r>
              <a:rPr lang="en-US" b="1" baseline="-25000" dirty="0" err="1" smtClean="0"/>
              <a:t>C</a:t>
            </a:r>
            <a:r>
              <a:rPr lang="en-US" b="1" dirty="0" smtClean="0"/>
              <a:t>=h/(</a:t>
            </a:r>
            <a:r>
              <a:rPr lang="en-US" b="1" dirty="0" err="1" smtClean="0"/>
              <a:t>mec</a:t>
            </a:r>
            <a:r>
              <a:rPr lang="en-US" b="1" dirty="0" smtClean="0"/>
              <a:t>) Compton wavelength</a:t>
            </a:r>
          </a:p>
          <a:p>
            <a:r>
              <a:rPr lang="en-US" b="1" dirty="0" smtClean="0">
                <a:latin typeface="Calibri" pitchFamily="34" charset="0"/>
              </a:rPr>
              <a:t>c  =   speed of light,</a:t>
            </a:r>
          </a:p>
          <a:p>
            <a:r>
              <a:rPr lang="en-US" b="1" dirty="0" smtClean="0"/>
              <a:t>c = 2.426310238(16) x 10</a:t>
            </a:r>
            <a:r>
              <a:rPr lang="en-US" b="1" baseline="30000" dirty="0" smtClean="0"/>
              <a:t>-12</a:t>
            </a:r>
            <a:r>
              <a:rPr lang="en-US" b="1" dirty="0" smtClean="0"/>
              <a:t>m</a:t>
            </a:r>
            <a:r>
              <a:rPr lang="en-US" b="1" dirty="0" smtClean="0">
                <a:latin typeface="Calibri" pitchFamily="34" charset="0"/>
              </a:rPr>
              <a:t> </a:t>
            </a:r>
          </a:p>
          <a:p>
            <a:r>
              <a:rPr lang="el-GR" b="1" dirty="0" smtClean="0">
                <a:latin typeface="Calibri" pitchFamily="34" charset="0"/>
              </a:rPr>
              <a:t>γ</a:t>
            </a:r>
            <a:r>
              <a:rPr lang="en-US" b="1" dirty="0" smtClean="0">
                <a:latin typeface="Calibri" pitchFamily="34" charset="0"/>
              </a:rPr>
              <a:t>  =    frequency  (nu)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u </a:t>
            </a:r>
            <a:r>
              <a:rPr lang="en-US" sz="1800" dirty="0">
                <a:latin typeface="Calibri" pitchFamily="34" charset="0"/>
              </a:rPr>
              <a:t>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438400" y="914400"/>
            <a:ext cx="5715000" cy="3049588"/>
            <a:chOff x="2895600" y="533400"/>
            <a:chExt cx="5714999" cy="3049195"/>
          </a:xfrm>
        </p:grpSpPr>
        <p:sp>
          <p:nvSpPr>
            <p:cNvPr id="21509" name="Rectangle 7"/>
            <p:cNvSpPr>
              <a:spLocks noChangeArrowheads="1"/>
            </p:cNvSpPr>
            <p:nvPr/>
          </p:nvSpPr>
          <p:spPr bwMode="auto">
            <a:xfrm>
              <a:off x="2895600" y="1143000"/>
              <a:ext cx="1752600" cy="144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8800">
                  <a:latin typeface="Calibri" pitchFamily="34" charset="0"/>
                </a:rPr>
                <a:t>λ=</a:t>
              </a:r>
              <a:endParaRPr lang="en-US" sz="8800">
                <a:latin typeface="Calibri" pitchFamily="34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191000" y="533400"/>
              <a:ext cx="4419599" cy="3049195"/>
              <a:chOff x="3810000" y="3244334"/>
              <a:chExt cx="4419599" cy="3049195"/>
            </a:xfrm>
          </p:grpSpPr>
          <p:sp>
            <p:nvSpPr>
              <p:cNvPr id="21511" name="Rectangle 9"/>
              <p:cNvSpPr>
                <a:spLocks noChangeArrowheads="1"/>
              </p:cNvSpPr>
              <p:nvPr/>
            </p:nvSpPr>
            <p:spPr bwMode="auto">
              <a:xfrm>
                <a:off x="4333875" y="3244334"/>
                <a:ext cx="3895724" cy="3049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8800" dirty="0">
                    <a:latin typeface="Calibri" pitchFamily="34" charset="0"/>
                  </a:rPr>
                  <a:t>c</a:t>
                </a:r>
              </a:p>
              <a:p>
                <a:r>
                  <a:rPr lang="el-GR" sz="8800" dirty="0">
                    <a:latin typeface="Calibri" pitchFamily="34" charset="0"/>
                  </a:rPr>
                  <a:t>γ</a:t>
                </a:r>
                <a:r>
                  <a:rPr lang="en-US" sz="8800" dirty="0">
                    <a:latin typeface="Calibri" pitchFamily="34" charset="0"/>
                  </a:rPr>
                  <a:t> (nu)</a:t>
                </a:r>
              </a:p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810000" y="4647503"/>
                <a:ext cx="1676400" cy="46032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/>
              </a:p>
            </p:txBody>
          </p:sp>
        </p:grpSp>
      </p:grpSp>
      <p:cxnSp>
        <p:nvCxnSpPr>
          <p:cNvPr id="13" name="Straight Arrow Connector 12"/>
          <p:cNvCxnSpPr/>
          <p:nvPr/>
        </p:nvCxnSpPr>
        <p:spPr>
          <a:xfrm>
            <a:off x="2819400" y="2133600"/>
            <a:ext cx="1676400" cy="1143000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2743200" y="2057400"/>
            <a:ext cx="1524000" cy="1447800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2000" y="4267200"/>
            <a:ext cx="563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Calibri" pitchFamily="34" charset="0"/>
              </a:rPr>
              <a:t>λ </a:t>
            </a:r>
            <a:r>
              <a:rPr lang="en-US" b="1" dirty="0" smtClean="0">
                <a:latin typeface="Calibri" pitchFamily="34" charset="0"/>
              </a:rPr>
              <a:t> =   wavelength</a:t>
            </a:r>
          </a:p>
          <a:p>
            <a:r>
              <a:rPr lang="en-US" b="1" dirty="0" smtClean="0">
                <a:latin typeface="Calibri" pitchFamily="34" charset="0"/>
              </a:rPr>
              <a:t>c  =   speed of light,  </a:t>
            </a:r>
          </a:p>
          <a:p>
            <a:r>
              <a:rPr lang="el-GR" dirty="0" smtClean="0">
                <a:latin typeface="Calibri" pitchFamily="34" charset="0"/>
              </a:rPr>
              <a:t>γ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=    frequency  (nu)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3352800" y="304800"/>
            <a:ext cx="2590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latin typeface="Calibri" pitchFamily="34" charset="0"/>
              </a:rPr>
              <a:t>c e l f</a:t>
            </a:r>
          </a:p>
          <a:p>
            <a:endParaRPr lang="en-US" sz="8000">
              <a:latin typeface="Calibri" pitchFamily="34" charset="0"/>
            </a:endParaRPr>
          </a:p>
          <a:p>
            <a:r>
              <a:rPr lang="en-US" sz="8000">
                <a:latin typeface="Calibri" pitchFamily="34" charset="0"/>
              </a:rPr>
              <a:t> </a:t>
            </a:r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3352800" y="1219200"/>
            <a:ext cx="4800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800">
                <a:solidFill>
                  <a:srgbClr val="FF0000"/>
                </a:solidFill>
                <a:latin typeface="Calibri" pitchFamily="34" charset="0"/>
              </a:rPr>
              <a:t>c =</a:t>
            </a:r>
            <a:r>
              <a:rPr lang="el-GR" sz="8800">
                <a:solidFill>
                  <a:srgbClr val="FF0000"/>
                </a:solidFill>
                <a:latin typeface="Calibri" pitchFamily="34" charset="0"/>
              </a:rPr>
              <a:t>λγ</a:t>
            </a:r>
            <a:r>
              <a:rPr lang="en-US" sz="880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u </a:t>
            </a:r>
            <a:r>
              <a:rPr lang="en-US" sz="1800" dirty="0">
                <a:latin typeface="Calibri" pitchFamily="34" charset="0"/>
              </a:rPr>
              <a:t>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3352800" y="2819400"/>
            <a:ext cx="29718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800" dirty="0" smtClean="0">
                <a:latin typeface="Calibri" pitchFamily="34" charset="0"/>
              </a:rPr>
              <a:t>c </a:t>
            </a:r>
            <a:r>
              <a:rPr lang="en-US" sz="8800" dirty="0">
                <a:latin typeface="Calibri" pitchFamily="34" charset="0"/>
              </a:rPr>
              <a:t>= </a:t>
            </a:r>
            <a:r>
              <a:rPr lang="el-GR" sz="8800" dirty="0">
                <a:latin typeface="Calibri" pitchFamily="34" charset="0"/>
              </a:rPr>
              <a:t>λγ</a:t>
            </a:r>
            <a:endParaRPr lang="el-GR" sz="8800" dirty="0"/>
          </a:p>
          <a:p>
            <a:r>
              <a:rPr lang="en-US" sz="1800" dirty="0">
                <a:latin typeface="Calibri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 rot="10800000" flipV="1">
            <a:off x="685800" y="4624253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Calibri" pitchFamily="34" charset="0"/>
              </a:rPr>
              <a:t>λ </a:t>
            </a:r>
            <a:r>
              <a:rPr lang="en-US" b="1" dirty="0" smtClean="0">
                <a:latin typeface="Calibri" pitchFamily="34" charset="0"/>
              </a:rPr>
              <a:t> =   wavelength</a:t>
            </a:r>
          </a:p>
          <a:p>
            <a:r>
              <a:rPr lang="en-US" b="1" dirty="0" smtClean="0">
                <a:latin typeface="Calibri" pitchFamily="34" charset="0"/>
              </a:rPr>
              <a:t>c  =   speed of light,  </a:t>
            </a:r>
          </a:p>
          <a:p>
            <a:r>
              <a:rPr lang="el-GR" dirty="0" smtClean="0">
                <a:latin typeface="Calibri" pitchFamily="34" charset="0"/>
              </a:rPr>
              <a:t>γ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=    frequency  (nu)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2590800" y="457200"/>
            <a:ext cx="5257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800">
                <a:latin typeface="Calibri" pitchFamily="34" charset="0"/>
              </a:rPr>
              <a:t>c = </a:t>
            </a:r>
            <a:r>
              <a:rPr lang="el-GR" sz="8800">
                <a:latin typeface="Calibri" pitchFamily="34" charset="0"/>
              </a:rPr>
              <a:t>λγ</a:t>
            </a:r>
            <a:endParaRPr lang="el-GR" sz="8800"/>
          </a:p>
          <a:p>
            <a:endParaRPr lang="el-GR" sz="8800"/>
          </a:p>
        </p:txBody>
      </p:sp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6629400" y="3276600"/>
            <a:ext cx="1752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800" dirty="0">
                <a:latin typeface="Calibri" pitchFamily="34" charset="0"/>
              </a:rPr>
              <a:t>=</a:t>
            </a:r>
            <a:r>
              <a:rPr lang="el-GR" sz="8800" dirty="0">
                <a:latin typeface="Calibri" pitchFamily="34" charset="0"/>
              </a:rPr>
              <a:t>λ</a:t>
            </a:r>
            <a:endParaRPr lang="en-US" sz="8800" dirty="0">
              <a:latin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34000" y="2743200"/>
            <a:ext cx="4419600" cy="2424113"/>
            <a:chOff x="6019800" y="1066800"/>
            <a:chExt cx="4419600" cy="2424448"/>
          </a:xfrm>
        </p:grpSpPr>
        <p:sp>
          <p:nvSpPr>
            <p:cNvPr id="23562" name="TextBox 5"/>
            <p:cNvSpPr txBox="1">
              <a:spLocks noChangeArrowheads="1"/>
            </p:cNvSpPr>
            <p:nvPr/>
          </p:nvSpPr>
          <p:spPr bwMode="auto">
            <a:xfrm>
              <a:off x="6400800" y="1066800"/>
              <a:ext cx="4038600" cy="144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8800" dirty="0" smtClean="0">
                  <a:latin typeface="Calibri" pitchFamily="34" charset="0"/>
                </a:rPr>
                <a:t>c</a:t>
              </a:r>
              <a:endParaRPr lang="en-US" sz="8800" dirty="0">
                <a:latin typeface="Calibri" pitchFamily="34" charset="0"/>
              </a:endParaRPr>
            </a:p>
          </p:txBody>
        </p:sp>
        <p:sp>
          <p:nvSpPr>
            <p:cNvPr id="23563" name="TextBox 6"/>
            <p:cNvSpPr txBox="1">
              <a:spLocks noChangeArrowheads="1"/>
            </p:cNvSpPr>
            <p:nvPr/>
          </p:nvSpPr>
          <p:spPr bwMode="auto">
            <a:xfrm>
              <a:off x="6400800" y="2057537"/>
              <a:ext cx="2057400" cy="1433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8800" dirty="0">
                  <a:latin typeface="Calibri" pitchFamily="34" charset="0"/>
                </a:rPr>
                <a:t>γ</a:t>
              </a:r>
              <a:endParaRPr lang="el-GR" sz="88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019800" y="2362379"/>
              <a:ext cx="12954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56" name="TextBox 11"/>
          <p:cNvSpPr txBox="1">
            <a:spLocks noChangeArrowheads="1"/>
          </p:cNvSpPr>
          <p:nvPr/>
        </p:nvSpPr>
        <p:spPr bwMode="auto">
          <a:xfrm>
            <a:off x="4419600" y="1371600"/>
            <a:ext cx="762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8800" dirty="0">
                <a:latin typeface="Calibri" pitchFamily="34" charset="0"/>
              </a:rPr>
              <a:t>γ</a:t>
            </a:r>
            <a:endParaRPr lang="el-GR" sz="8800" dirty="0"/>
          </a:p>
        </p:txBody>
      </p:sp>
      <p:sp>
        <p:nvSpPr>
          <p:cNvPr id="23557" name="TextBox 12"/>
          <p:cNvSpPr txBox="1">
            <a:spLocks noChangeArrowheads="1"/>
          </p:cNvSpPr>
          <p:nvPr/>
        </p:nvSpPr>
        <p:spPr bwMode="auto">
          <a:xfrm>
            <a:off x="2667000" y="1447800"/>
            <a:ext cx="1600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8800" dirty="0">
                <a:latin typeface="Calibri" pitchFamily="34" charset="0"/>
              </a:rPr>
              <a:t>γ</a:t>
            </a:r>
            <a:endParaRPr lang="el-GR" sz="8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267200" y="1828800"/>
            <a:ext cx="1066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8400" y="1752600"/>
            <a:ext cx="1066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695700" y="1485900"/>
            <a:ext cx="2209800" cy="7620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Rectangle 26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u </a:t>
            </a:r>
            <a:r>
              <a:rPr lang="en-US" sz="1800" dirty="0">
                <a:latin typeface="Calibri" pitchFamily="34" charset="0"/>
              </a:rPr>
              <a:t>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5181600"/>
            <a:ext cx="6477000" cy="124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Calibri" pitchFamily="34" charset="0"/>
              </a:rPr>
              <a:t>λ </a:t>
            </a:r>
            <a:r>
              <a:rPr lang="en-US" b="1" dirty="0" smtClean="0">
                <a:latin typeface="Calibri" pitchFamily="34" charset="0"/>
              </a:rPr>
              <a:t> =   wavelength</a:t>
            </a:r>
          </a:p>
          <a:p>
            <a:r>
              <a:rPr lang="en-US" b="1" dirty="0" smtClean="0">
                <a:latin typeface="Calibri" pitchFamily="34" charset="0"/>
              </a:rPr>
              <a:t>c  =   speed of light,  </a:t>
            </a:r>
          </a:p>
          <a:p>
            <a:r>
              <a:rPr lang="el-GR" dirty="0" smtClean="0">
                <a:latin typeface="Calibri" pitchFamily="34" charset="0"/>
              </a:rPr>
              <a:t>γ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=    frequency  (nu)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8382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o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dirty="0">
                <a:latin typeface="Calibri" pitchFamily="34" charset="0"/>
              </a:rPr>
              <a:t>i 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dirty="0">
                <a:latin typeface="Calibri" pitchFamily="34" charset="0"/>
              </a:rPr>
              <a:t>u 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dirty="0">
                <a:latin typeface="Calibri" pitchFamily="34" charset="0"/>
              </a:rPr>
              <a:t>e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	</a:t>
            </a:r>
            <a:endParaRPr lang="en-US" sz="6000" b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096513" y="1905000"/>
            <a:ext cx="3666488" cy="3276600"/>
            <a:chOff x="4876800" y="657922"/>
            <a:chExt cx="3334909" cy="2077844"/>
          </a:xfrm>
        </p:grpSpPr>
        <p:pic>
          <p:nvPicPr>
            <p:cNvPr id="307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23502" y="657922"/>
              <a:ext cx="3188207" cy="207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30" name="TextBox 12"/>
            <p:cNvSpPr txBox="1">
              <a:spLocks noChangeArrowheads="1"/>
            </p:cNvSpPr>
            <p:nvPr/>
          </p:nvSpPr>
          <p:spPr bwMode="auto">
            <a:xfrm flipV="1">
              <a:off x="4876800" y="1371600"/>
              <a:ext cx="381000" cy="4098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3600" dirty="0">
                <a:latin typeface="Calibri" pitchFamily="34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81000" y="2057400"/>
            <a:ext cx="4495799" cy="2819400"/>
            <a:chOff x="1828865" y="402336"/>
            <a:chExt cx="3019332" cy="2880360"/>
          </a:xfrm>
        </p:grpSpPr>
        <p:pic>
          <p:nvPicPr>
            <p:cNvPr id="3072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65" y="402336"/>
              <a:ext cx="2661106" cy="2880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7" name="TextBox 12"/>
            <p:cNvSpPr txBox="1">
              <a:spLocks noChangeArrowheads="1"/>
            </p:cNvSpPr>
            <p:nvPr/>
          </p:nvSpPr>
          <p:spPr bwMode="auto">
            <a:xfrm flipV="1">
              <a:off x="4336446" y="1102964"/>
              <a:ext cx="511751" cy="1477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8800" dirty="0">
                  <a:latin typeface="Calibri" pitchFamily="34" charset="0"/>
                </a:rPr>
                <a:t>=</a:t>
              </a:r>
            </a:p>
          </p:txBody>
        </p:sp>
      </p:grpSp>
      <p:sp>
        <p:nvSpPr>
          <p:cNvPr id="30724" name="Rectangle 32"/>
          <p:cNvSpPr>
            <a:spLocks noChangeArrowheads="1"/>
          </p:cNvSpPr>
          <p:nvPr/>
        </p:nvSpPr>
        <p:spPr bwMode="auto">
          <a:xfrm>
            <a:off x="0" y="50292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57400" y="60960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err="1" smtClean="0">
                <a:latin typeface="Calibri" pitchFamily="34" charset="0"/>
              </a:rPr>
              <a:t>Svedburg</a:t>
            </a:r>
            <a:r>
              <a:rPr lang="en-US" sz="4000" b="1" u="sng" dirty="0" smtClean="0">
                <a:latin typeface="Calibri" pitchFamily="34" charset="0"/>
              </a:rPr>
              <a:t>/Arrhenius Equation</a:t>
            </a:r>
            <a:endParaRPr lang="en-US" sz="4000" b="1" u="sng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8382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o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dirty="0">
                <a:latin typeface="Calibri" pitchFamily="34" charset="0"/>
              </a:rPr>
              <a:t>i 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dirty="0">
                <a:latin typeface="Calibri" pitchFamily="34" charset="0"/>
              </a:rPr>
              <a:t>u 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dirty="0">
                <a:latin typeface="Calibri" pitchFamily="34" charset="0"/>
              </a:rPr>
              <a:t>e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	</a:t>
            </a:r>
            <a:endParaRPr lang="en-US" sz="6000" b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667000" y="0"/>
            <a:ext cx="5545138" cy="1981200"/>
            <a:chOff x="2667000" y="609600"/>
            <a:chExt cx="5544708" cy="1981200"/>
          </a:xfrm>
        </p:grpSpPr>
        <p:pic>
          <p:nvPicPr>
            <p:cNvPr id="307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0" y="609600"/>
              <a:ext cx="2877708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9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67000" y="914400"/>
              <a:ext cx="236220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30" name="TextBox 12"/>
            <p:cNvSpPr txBox="1">
              <a:spLocks noChangeArrowheads="1"/>
            </p:cNvSpPr>
            <p:nvPr/>
          </p:nvSpPr>
          <p:spPr bwMode="auto">
            <a:xfrm flipV="1">
              <a:off x="4876800" y="137160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057400" y="-381000"/>
            <a:ext cx="3429000" cy="2971800"/>
            <a:chOff x="1828865" y="402336"/>
            <a:chExt cx="3428734" cy="2880360"/>
          </a:xfrm>
        </p:grpSpPr>
        <p:pic>
          <p:nvPicPr>
            <p:cNvPr id="3072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65" y="402336"/>
              <a:ext cx="3123958" cy="2880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7" name="TextBox 12"/>
            <p:cNvSpPr txBox="1">
              <a:spLocks noChangeArrowheads="1"/>
            </p:cNvSpPr>
            <p:nvPr/>
          </p:nvSpPr>
          <p:spPr bwMode="auto">
            <a:xfrm flipV="1">
              <a:off x="4876629" y="1377950"/>
              <a:ext cx="38097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>
                  <a:latin typeface="Calibri" pitchFamily="34" charset="0"/>
                </a:rPr>
                <a:t>=</a:t>
              </a:r>
            </a:p>
          </p:txBody>
        </p:sp>
      </p:grpSp>
      <p:sp>
        <p:nvSpPr>
          <p:cNvPr id="30724" name="Rectangle 32"/>
          <p:cNvSpPr>
            <a:spLocks noChangeArrowheads="1"/>
          </p:cNvSpPr>
          <p:nvPr/>
        </p:nvSpPr>
        <p:spPr bwMode="auto">
          <a:xfrm>
            <a:off x="0" y="3810000"/>
            <a:ext cx="914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 L k</a:t>
            </a:r>
            <a:r>
              <a:rPr lang="en-US" sz="7200" dirty="0">
                <a:solidFill>
                  <a:srgbClr val="FF0000"/>
                </a:solidFill>
                <a:latin typeface="Calibri" pitchFamily="34" charset="0"/>
              </a:rPr>
              <a:t>o</a:t>
            </a:r>
            <a:r>
              <a:rPr lang="en-US" sz="7200" dirty="0">
                <a:latin typeface="Calibri" pitchFamily="34" charset="0"/>
              </a:rPr>
              <a:t>k</a:t>
            </a:r>
            <a:r>
              <a:rPr lang="en-US" sz="7200" dirty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US" sz="7200" dirty="0">
                <a:latin typeface="Calibri" pitchFamily="34" charset="0"/>
              </a:rPr>
              <a:t>r  t</a:t>
            </a:r>
            <a:r>
              <a:rPr lang="en-US" sz="7200" baseline="-25000" dirty="0">
                <a:latin typeface="Calibri" pitchFamily="34" charset="0"/>
              </a:rPr>
              <a:t>1</a:t>
            </a:r>
            <a:r>
              <a:rPr lang="en-US" sz="7200" dirty="0">
                <a:latin typeface="Calibri" pitchFamily="34" charset="0"/>
              </a:rPr>
              <a:t>  </a:t>
            </a:r>
            <a:r>
              <a:rPr lang="en-US" sz="7200" dirty="0">
                <a:solidFill>
                  <a:srgbClr val="FF0000"/>
                </a:solidFill>
                <a:latin typeface="Calibri" pitchFamily="34" charset="0"/>
              </a:rPr>
              <a:t>i</a:t>
            </a:r>
            <a:r>
              <a:rPr lang="en-US" sz="7200" dirty="0">
                <a:latin typeface="Calibri" pitchFamily="34" charset="0"/>
              </a:rPr>
              <a:t>   t</a:t>
            </a:r>
            <a:r>
              <a:rPr lang="en-US" sz="7200" baseline="-25000" dirty="0">
                <a:latin typeface="Calibri" pitchFamily="34" charset="0"/>
              </a:rPr>
              <a:t>2</a:t>
            </a:r>
            <a:r>
              <a:rPr lang="en-US" sz="7200" dirty="0">
                <a:solidFill>
                  <a:srgbClr val="FF0000"/>
                </a:solidFill>
                <a:latin typeface="Calibri" pitchFamily="34" charset="0"/>
              </a:rPr>
              <a:t>o</a:t>
            </a:r>
            <a:r>
              <a:rPr lang="en-US" sz="7200" dirty="0">
                <a:latin typeface="Calibri" pitchFamily="34" charset="0"/>
              </a:rPr>
              <a:t>  t</a:t>
            </a:r>
            <a:r>
              <a:rPr lang="en-US" sz="7200" baseline="-25000" dirty="0">
                <a:latin typeface="Calibri" pitchFamily="34" charset="0"/>
              </a:rPr>
              <a:t>1  </a:t>
            </a:r>
            <a:r>
              <a:rPr lang="en-US" sz="7200" dirty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7200" dirty="0">
                <a:latin typeface="Calibri" pitchFamily="34" charset="0"/>
              </a:rPr>
              <a:t>t</a:t>
            </a:r>
            <a:r>
              <a:rPr lang="en-US" sz="7200" baseline="-25000" dirty="0">
                <a:latin typeface="Calibri" pitchFamily="34" charset="0"/>
              </a:rPr>
              <a:t>2</a:t>
            </a:r>
            <a:endParaRPr lang="en-US" sz="72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3048000"/>
            <a:ext cx="685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err="1" smtClean="0">
                <a:latin typeface="Calibri" pitchFamily="34" charset="0"/>
              </a:rPr>
              <a:t>Svedburg</a:t>
            </a:r>
            <a:r>
              <a:rPr lang="en-US" sz="4000" b="1" u="sng" dirty="0" smtClean="0">
                <a:latin typeface="Calibri" pitchFamily="34" charset="0"/>
              </a:rPr>
              <a:t>/Arrhenius Equation</a:t>
            </a:r>
            <a:endParaRPr lang="en-US" sz="4000" b="1" u="sng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3400" y="2057400"/>
            <a:ext cx="77724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 smtClean="0"/>
              <a:t>Acronyms to encourage Physics Education</a:t>
            </a:r>
            <a:endParaRPr lang="en-US" sz="4400" b="1" dirty="0"/>
          </a:p>
          <a:p>
            <a:endParaRPr lang="en-US" sz="4400" b="1" dirty="0"/>
          </a:p>
          <a:p>
            <a:endParaRPr lang="en-US" sz="4400" b="1" dirty="0"/>
          </a:p>
          <a:p>
            <a:r>
              <a:rPr lang="en-US" sz="3200" dirty="0"/>
              <a:t>Shannon Schunicht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52400" y="152400"/>
            <a:ext cx="8382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o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dirty="0">
                <a:latin typeface="Calibri" pitchFamily="34" charset="0"/>
              </a:rPr>
              <a:t>i 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dirty="0">
                <a:latin typeface="Calibri" pitchFamily="34" charset="0"/>
              </a:rPr>
              <a:t>u 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dirty="0">
                <a:latin typeface="Calibri" pitchFamily="34" charset="0"/>
              </a:rPr>
              <a:t>e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	</a:t>
            </a:r>
            <a:endParaRPr lang="en-US" sz="6000" b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895600" y="152400"/>
            <a:ext cx="5545138" cy="1981200"/>
            <a:chOff x="2667000" y="609600"/>
            <a:chExt cx="5544708" cy="1981200"/>
          </a:xfrm>
        </p:grpSpPr>
        <p:pic>
          <p:nvPicPr>
            <p:cNvPr id="3174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0" y="609600"/>
              <a:ext cx="2877708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49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67000" y="914400"/>
              <a:ext cx="236220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0" name="TextBox 12"/>
            <p:cNvSpPr txBox="1">
              <a:spLocks noChangeArrowheads="1"/>
            </p:cNvSpPr>
            <p:nvPr/>
          </p:nvSpPr>
          <p:spPr bwMode="auto">
            <a:xfrm flipV="1">
              <a:off x="4876800" y="137160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>
                  <a:latin typeface="Calibri" pitchFamily="34" charset="0"/>
                </a:rPr>
                <a:t>=</a:t>
              </a:r>
            </a:p>
          </p:txBody>
        </p:sp>
      </p:grp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533400" y="2286000"/>
            <a:ext cx="1705451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600" dirty="0">
                <a:latin typeface="Calibri" pitchFamily="34" charset="0"/>
              </a:rPr>
              <a:t>L </a:t>
            </a:r>
            <a:r>
              <a:rPr lang="en-US" sz="6600" dirty="0" err="1">
                <a:latin typeface="Calibri" pitchFamily="34" charset="0"/>
              </a:rPr>
              <a:t>k</a:t>
            </a:r>
            <a:r>
              <a:rPr lang="en-US" sz="6600" dirty="0" err="1">
                <a:solidFill>
                  <a:srgbClr val="FF0000"/>
                </a:solidFill>
                <a:latin typeface="Calibri" pitchFamily="34" charset="0"/>
              </a:rPr>
              <a:t>o</a:t>
            </a:r>
            <a:r>
              <a:rPr lang="en-US" sz="6600" dirty="0" err="1">
                <a:latin typeface="Calibri" pitchFamily="34" charset="0"/>
              </a:rPr>
              <a:t>k</a:t>
            </a:r>
            <a:r>
              <a:rPr lang="en-US" sz="6600" dirty="0" err="1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US" sz="6600" dirty="0" err="1">
                <a:latin typeface="Calibri" pitchFamily="34" charset="0"/>
              </a:rPr>
              <a:t>r</a:t>
            </a:r>
            <a:r>
              <a:rPr lang="en-US" sz="6600" dirty="0">
                <a:latin typeface="Calibri" pitchFamily="34" charset="0"/>
              </a:rPr>
              <a:t>  </a:t>
            </a:r>
            <a:r>
              <a:rPr lang="en-US" sz="6600" dirty="0" smtClean="0">
                <a:latin typeface="Calibri" pitchFamily="34" charset="0"/>
              </a:rPr>
              <a:t>t</a:t>
            </a:r>
            <a:r>
              <a:rPr lang="en-US" sz="6600" baseline="-25000" dirty="0" smtClean="0">
                <a:latin typeface="Calibri" pitchFamily="34" charset="0"/>
              </a:rPr>
              <a:t>1</a:t>
            </a:r>
            <a:r>
              <a:rPr lang="en-US" sz="6600" dirty="0" smtClean="0">
                <a:solidFill>
                  <a:srgbClr val="00B050"/>
                </a:solidFill>
                <a:latin typeface="Calibri" pitchFamily="34" charset="0"/>
              </a:rPr>
              <a:t>H</a:t>
            </a:r>
            <a:r>
              <a:rPr lang="en-US" sz="6600" dirty="0" smtClean="0">
                <a:solidFill>
                  <a:srgbClr val="FF0000"/>
                </a:solidFill>
                <a:latin typeface="Calibri" pitchFamily="34" charset="0"/>
              </a:rPr>
              <a:t>i</a:t>
            </a:r>
            <a:r>
              <a:rPr lang="en-US" sz="6600" dirty="0" smtClean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en-US" sz="6600" dirty="0" smtClean="0">
                <a:latin typeface="Calibri" pitchFamily="34" charset="0"/>
              </a:rPr>
              <a:t>  t</a:t>
            </a:r>
            <a:r>
              <a:rPr lang="en-US" sz="6600" baseline="-25000" dirty="0" smtClean="0">
                <a:latin typeface="Calibri" pitchFamily="34" charset="0"/>
              </a:rPr>
              <a:t>2</a:t>
            </a:r>
            <a:r>
              <a:rPr lang="en-US" sz="6600" dirty="0" smtClean="0">
                <a:solidFill>
                  <a:srgbClr val="FF0000"/>
                </a:solidFill>
                <a:latin typeface="Calibri" pitchFamily="34" charset="0"/>
              </a:rPr>
              <a:t>o</a:t>
            </a:r>
            <a:r>
              <a:rPr lang="en-US" sz="6600" dirty="0" smtClean="0">
                <a:latin typeface="Calibri" pitchFamily="34" charset="0"/>
              </a:rPr>
              <a:t>  t</a:t>
            </a:r>
            <a:r>
              <a:rPr lang="en-US" sz="6600" baseline="-25000" dirty="0" smtClean="0">
                <a:latin typeface="Calibri" pitchFamily="34" charset="0"/>
              </a:rPr>
              <a:t>1</a:t>
            </a:r>
            <a:r>
              <a:rPr lang="en-US" sz="6600" dirty="0" smtClean="0">
                <a:solidFill>
                  <a:srgbClr val="00B050"/>
                </a:solidFill>
                <a:latin typeface="Calibri" pitchFamily="34" charset="0"/>
              </a:rPr>
              <a:t>H</a:t>
            </a:r>
            <a:r>
              <a:rPr lang="en-US" sz="66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6600" dirty="0" smtClean="0">
                <a:latin typeface="Calibri" pitchFamily="34" charset="0"/>
              </a:rPr>
              <a:t>t</a:t>
            </a:r>
            <a:r>
              <a:rPr lang="en-US" sz="6600" baseline="-25000" dirty="0" smtClean="0">
                <a:latin typeface="Calibri" pitchFamily="34" charset="0"/>
              </a:rPr>
              <a:t>2</a:t>
            </a:r>
            <a:endParaRPr lang="en-US" sz="6600" dirty="0"/>
          </a:p>
        </p:txBody>
      </p:sp>
      <p:sp>
        <p:nvSpPr>
          <p:cNvPr id="8" name="Rectangle 7"/>
          <p:cNvSpPr/>
          <p:nvPr/>
        </p:nvSpPr>
        <p:spPr>
          <a:xfrm>
            <a:off x="762000" y="3886200"/>
            <a:ext cx="7848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Calibri" pitchFamily="34" charset="0"/>
              </a:rPr>
              <a:t>EXTRANEOUS ADDITIONAL CONSONANTS</a:t>
            </a:r>
            <a:endParaRPr lang="en-US" sz="3200" b="1" dirty="0" smtClean="0">
              <a:solidFill>
                <a:srgbClr val="00B050"/>
              </a:solidFill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h	height		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*Planck’s 	C= 6.6260693(11) x 10</a:t>
            </a:r>
            <a:r>
              <a:rPr lang="en-US" baseline="30000" dirty="0" smtClean="0">
                <a:solidFill>
                  <a:srgbClr val="00B050"/>
                </a:solidFill>
              </a:rPr>
              <a:t>-34</a:t>
            </a:r>
            <a:r>
              <a:rPr lang="en-US" dirty="0" smtClean="0">
                <a:solidFill>
                  <a:srgbClr val="00B050"/>
                </a:solidFill>
              </a:rPr>
              <a:t>J.s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*altitude above sea level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*specific enthalpy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* </a:t>
            </a:r>
            <a:r>
              <a:rPr lang="en-US" dirty="0" err="1" smtClean="0">
                <a:solidFill>
                  <a:srgbClr val="00B050"/>
                </a:solidFill>
              </a:rPr>
              <a:t>hecto</a:t>
            </a:r>
            <a:r>
              <a:rPr lang="en-US" dirty="0" smtClean="0">
                <a:solidFill>
                  <a:srgbClr val="00B050"/>
                </a:solidFill>
              </a:rPr>
              <a:t>		   =10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Font typeface="Arial" charset="0"/>
              <a:buChar char="•"/>
            </a:pPr>
            <a:endParaRPr lang="en-US" b="1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8382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o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dirty="0">
                <a:latin typeface="Calibri" pitchFamily="34" charset="0"/>
              </a:rPr>
              <a:t>i 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dirty="0">
                <a:latin typeface="Calibri" pitchFamily="34" charset="0"/>
              </a:rPr>
              <a:t>u 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dirty="0">
                <a:latin typeface="Calibri" pitchFamily="34" charset="0"/>
              </a:rPr>
              <a:t>e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	</a:t>
            </a:r>
            <a:endParaRPr lang="en-US" sz="6000" b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819400" y="0"/>
            <a:ext cx="5545138" cy="1981200"/>
            <a:chOff x="2667000" y="609600"/>
            <a:chExt cx="5544708" cy="1981200"/>
          </a:xfrm>
        </p:grpSpPr>
        <p:pic>
          <p:nvPicPr>
            <p:cNvPr id="32791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0" y="609600"/>
              <a:ext cx="2877708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2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67000" y="914400"/>
              <a:ext cx="236220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93" name="TextBox 12"/>
            <p:cNvSpPr txBox="1">
              <a:spLocks noChangeArrowheads="1"/>
            </p:cNvSpPr>
            <p:nvPr/>
          </p:nvSpPr>
          <p:spPr bwMode="auto">
            <a:xfrm flipV="1">
              <a:off x="4876800" y="137160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85800" y="304801"/>
            <a:ext cx="8458200" cy="4117115"/>
            <a:chOff x="533400" y="2590800"/>
            <a:chExt cx="8458200" cy="2822114"/>
          </a:xfrm>
        </p:grpSpPr>
        <p:sp>
          <p:nvSpPr>
            <p:cNvPr id="32781" name="Rectangle 2"/>
            <p:cNvSpPr>
              <a:spLocks noChangeArrowheads="1"/>
            </p:cNvSpPr>
            <p:nvPr/>
          </p:nvSpPr>
          <p:spPr bwMode="auto">
            <a:xfrm>
              <a:off x="533400" y="4514422"/>
              <a:ext cx="8458200" cy="696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6000" dirty="0">
                  <a:latin typeface="Calibri" pitchFamily="34" charset="0"/>
                </a:rPr>
                <a:t>L k</a:t>
              </a:r>
              <a:r>
                <a:rPr lang="en-US" sz="6000" dirty="0">
                  <a:solidFill>
                    <a:srgbClr val="FF0000"/>
                  </a:solidFill>
                  <a:latin typeface="Calibri" pitchFamily="34" charset="0"/>
                </a:rPr>
                <a:t>o</a:t>
              </a:r>
              <a:r>
                <a:rPr lang="en-US" sz="6000" dirty="0">
                  <a:latin typeface="Calibri" pitchFamily="34" charset="0"/>
                </a:rPr>
                <a:t>k</a:t>
              </a:r>
              <a:r>
                <a:rPr lang="en-US" sz="6000" dirty="0">
                  <a:solidFill>
                    <a:srgbClr val="FF0000"/>
                  </a:solidFill>
                  <a:latin typeface="Calibri" pitchFamily="34" charset="0"/>
                </a:rPr>
                <a:t>e</a:t>
              </a:r>
              <a:r>
                <a:rPr lang="en-US" sz="6000" dirty="0">
                  <a:latin typeface="Calibri" pitchFamily="34" charset="0"/>
                </a:rPr>
                <a:t>r  t</a:t>
              </a:r>
              <a:r>
                <a:rPr lang="en-US" sz="6000" baseline="-25000" dirty="0">
                  <a:latin typeface="Calibri" pitchFamily="34" charset="0"/>
                </a:rPr>
                <a:t>1</a:t>
              </a:r>
              <a:r>
                <a:rPr lang="en-US" sz="6000" dirty="0">
                  <a:solidFill>
                    <a:srgbClr val="00B050"/>
                  </a:solidFill>
                </a:rPr>
                <a:t>h</a:t>
              </a:r>
              <a:r>
                <a:rPr lang="en-US" sz="6000" dirty="0">
                  <a:solidFill>
                    <a:srgbClr val="FF0000"/>
                  </a:solidFill>
                  <a:latin typeface="Calibri" pitchFamily="34" charset="0"/>
                </a:rPr>
                <a:t>i</a:t>
              </a:r>
              <a:r>
                <a:rPr lang="en-US" sz="6000" dirty="0">
                  <a:solidFill>
                    <a:srgbClr val="00B050"/>
                  </a:solidFill>
                </a:rPr>
                <a:t>s</a:t>
              </a:r>
              <a:r>
                <a:rPr lang="en-US" sz="6000" dirty="0">
                  <a:latin typeface="Calibri" pitchFamily="34" charset="0"/>
                </a:rPr>
                <a:t>  t</a:t>
              </a:r>
              <a:r>
                <a:rPr lang="en-US" sz="6000" baseline="-25000" dirty="0">
                  <a:latin typeface="Calibri" pitchFamily="34" charset="0"/>
                </a:rPr>
                <a:t>2</a:t>
              </a:r>
              <a:r>
                <a:rPr lang="en-US" sz="6000" dirty="0">
                  <a:solidFill>
                    <a:srgbClr val="FF0000"/>
                  </a:solidFill>
                  <a:latin typeface="Calibri" pitchFamily="34" charset="0"/>
                </a:rPr>
                <a:t>o</a:t>
              </a:r>
              <a:r>
                <a:rPr lang="en-US" sz="6000" dirty="0">
                  <a:latin typeface="Calibri" pitchFamily="34" charset="0"/>
                </a:rPr>
                <a:t>  t</a:t>
              </a:r>
              <a:r>
                <a:rPr lang="en-US" sz="6000" baseline="-25000" dirty="0">
                  <a:latin typeface="Calibri" pitchFamily="34" charset="0"/>
                </a:rPr>
                <a:t>1</a:t>
              </a:r>
              <a:r>
                <a:rPr lang="en-US" sz="6000" dirty="0">
                  <a:solidFill>
                    <a:srgbClr val="00B050"/>
                  </a:solidFill>
                </a:rPr>
                <a:t>h</a:t>
              </a:r>
              <a:r>
                <a:rPr lang="en-US" sz="6000" dirty="0">
                  <a:solidFill>
                    <a:srgbClr val="FF0000"/>
                  </a:solidFill>
                  <a:latin typeface="Calibri" pitchFamily="34" charset="0"/>
                </a:rPr>
                <a:t>a</a:t>
              </a:r>
              <a:r>
                <a:rPr lang="en-US" sz="6000" dirty="0">
                  <a:latin typeface="Calibri" pitchFamily="34" charset="0"/>
                </a:rPr>
                <a:t>t</a:t>
              </a:r>
              <a:r>
                <a:rPr lang="en-US" sz="6000" baseline="-25000" dirty="0">
                  <a:latin typeface="Calibri" pitchFamily="34" charset="0"/>
                </a:rPr>
                <a:t>2</a:t>
              </a:r>
            </a:p>
          </p:txBody>
        </p: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914400" y="2590800"/>
              <a:ext cx="6705600" cy="2822114"/>
              <a:chOff x="914400" y="2590800"/>
              <a:chExt cx="6705600" cy="2822114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3200400" y="4571666"/>
                <a:ext cx="1752600" cy="1588"/>
              </a:xfrm>
              <a:prstGeom prst="straightConnector1">
                <a:avLst/>
              </a:prstGeom>
              <a:ln w="635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200400" y="5409739"/>
                <a:ext cx="4419600" cy="1588"/>
              </a:xfrm>
              <a:prstGeom prst="straightConnector1">
                <a:avLst/>
              </a:prstGeom>
              <a:ln w="635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914400" y="5411326"/>
                <a:ext cx="1468438" cy="1588"/>
              </a:xfrm>
              <a:prstGeom prst="straightConnector1">
                <a:avLst/>
              </a:prstGeom>
              <a:ln w="635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787" name="Rectangle 18"/>
              <p:cNvSpPr>
                <a:spLocks noChangeArrowheads="1"/>
              </p:cNvSpPr>
              <p:nvPr/>
            </p:nvSpPr>
            <p:spPr bwMode="auto">
              <a:xfrm>
                <a:off x="3124200" y="2590800"/>
                <a:ext cx="1524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800" b="1" dirty="0">
                  <a:latin typeface="Calibri" pitchFamily="34" charset="0"/>
                </a:endParaRPr>
              </a:p>
            </p:txBody>
          </p:sp>
          <p:sp>
            <p:nvSpPr>
              <p:cNvPr id="32788" name="Rectangle 20"/>
              <p:cNvSpPr>
                <a:spLocks noChangeArrowheads="1"/>
              </p:cNvSpPr>
              <p:nvPr/>
            </p:nvSpPr>
            <p:spPr bwMode="auto">
              <a:xfrm>
                <a:off x="3124200" y="2895601"/>
                <a:ext cx="914400" cy="369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32789" name="Rectangle 21"/>
              <p:cNvSpPr>
                <a:spLocks noChangeArrowheads="1"/>
              </p:cNvSpPr>
              <p:nvPr/>
            </p:nvSpPr>
            <p:spPr bwMode="auto">
              <a:xfrm>
                <a:off x="3124200" y="3276600"/>
                <a:ext cx="184731" cy="369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895600" y="152400"/>
            <a:ext cx="5545138" cy="1981200"/>
            <a:chOff x="2667000" y="609600"/>
            <a:chExt cx="5544708" cy="1981200"/>
          </a:xfrm>
        </p:grpSpPr>
        <p:pic>
          <p:nvPicPr>
            <p:cNvPr id="3277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0" y="609600"/>
              <a:ext cx="2877708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9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67000" y="914400"/>
              <a:ext cx="236220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80" name="TextBox 12"/>
            <p:cNvSpPr txBox="1">
              <a:spLocks noChangeArrowheads="1"/>
            </p:cNvSpPr>
            <p:nvPr/>
          </p:nvSpPr>
          <p:spPr bwMode="auto">
            <a:xfrm flipV="1">
              <a:off x="4876800" y="137160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>
                  <a:latin typeface="Calibri" pitchFamily="34" charset="0"/>
                </a:rPr>
                <a:t>=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 rot="10800000" flipV="1">
            <a:off x="-2133600" y="5485067"/>
            <a:ext cx="1028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>
              <a:buFont typeface="Arial" charset="0"/>
              <a:buChar char="•"/>
            </a:pPr>
            <a:r>
              <a:rPr lang="en-US" sz="3200" b="1" dirty="0" smtClean="0">
                <a:solidFill>
                  <a:srgbClr val="00B050"/>
                </a:solidFill>
                <a:latin typeface="Calibri" pitchFamily="34" charset="0"/>
              </a:rPr>
              <a:t>extraneous additional consonants</a:t>
            </a:r>
            <a:endParaRPr lang="en-US" sz="3200" b="1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-2133600" y="0"/>
            <a:ext cx="8382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o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dirty="0">
                <a:latin typeface="Calibri" pitchFamily="34" charset="0"/>
              </a:rPr>
              <a:t>i 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dirty="0">
                <a:latin typeface="Calibri" pitchFamily="34" charset="0"/>
              </a:rPr>
              <a:t>u 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dirty="0">
                <a:latin typeface="Calibri" pitchFamily="34" charset="0"/>
              </a:rPr>
              <a:t>e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	</a:t>
            </a:r>
            <a:endParaRPr lang="en-US" sz="6000" b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743200" y="0"/>
            <a:ext cx="5545138" cy="1981200"/>
            <a:chOff x="2667000" y="609600"/>
            <a:chExt cx="5544708" cy="1981200"/>
          </a:xfrm>
        </p:grpSpPr>
        <p:pic>
          <p:nvPicPr>
            <p:cNvPr id="32791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0" y="609600"/>
              <a:ext cx="2877708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2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67000" y="914400"/>
              <a:ext cx="236220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93" name="TextBox 12"/>
            <p:cNvSpPr txBox="1">
              <a:spLocks noChangeArrowheads="1"/>
            </p:cNvSpPr>
            <p:nvPr/>
          </p:nvSpPr>
          <p:spPr bwMode="auto">
            <a:xfrm flipV="1">
              <a:off x="4876800" y="137160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143000" y="2286000"/>
            <a:ext cx="8915400" cy="3433864"/>
            <a:chOff x="533400" y="2362200"/>
            <a:chExt cx="8458200" cy="3433345"/>
          </a:xfrm>
        </p:grpSpPr>
        <p:sp>
          <p:nvSpPr>
            <p:cNvPr id="32781" name="Rectangle 2"/>
            <p:cNvSpPr>
              <a:spLocks noChangeArrowheads="1"/>
            </p:cNvSpPr>
            <p:nvPr/>
          </p:nvSpPr>
          <p:spPr bwMode="auto">
            <a:xfrm>
              <a:off x="533400" y="4419289"/>
              <a:ext cx="8458200" cy="1006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000" dirty="0">
                  <a:latin typeface="Calibri" pitchFamily="34" charset="0"/>
                </a:rPr>
                <a:t>L k</a:t>
              </a:r>
              <a:r>
                <a:rPr lang="en-US" sz="6000" b="1" dirty="0">
                  <a:solidFill>
                    <a:srgbClr val="FF0000"/>
                  </a:solidFill>
                  <a:latin typeface="Calibri" pitchFamily="34" charset="0"/>
                </a:rPr>
                <a:t>o</a:t>
              </a:r>
              <a:r>
                <a:rPr lang="en-US" sz="6000" dirty="0">
                  <a:latin typeface="Calibri" pitchFamily="34" charset="0"/>
                </a:rPr>
                <a:t>k</a:t>
              </a:r>
              <a:r>
                <a:rPr lang="en-US" sz="6000" b="1" dirty="0">
                  <a:solidFill>
                    <a:srgbClr val="FF0000"/>
                  </a:solidFill>
                  <a:latin typeface="Calibri" pitchFamily="34" charset="0"/>
                </a:rPr>
                <a:t>e</a:t>
              </a:r>
              <a:r>
                <a:rPr lang="en-US" sz="6000" dirty="0">
                  <a:latin typeface="Calibri" pitchFamily="34" charset="0"/>
                </a:rPr>
                <a:t>r  t</a:t>
              </a:r>
              <a:r>
                <a:rPr lang="en-US" sz="6000" baseline="-25000" dirty="0">
                  <a:latin typeface="Calibri" pitchFamily="34" charset="0"/>
                </a:rPr>
                <a:t>1</a:t>
              </a:r>
              <a:r>
                <a:rPr lang="en-US" sz="6000" dirty="0">
                  <a:solidFill>
                    <a:srgbClr val="00B050"/>
                  </a:solidFill>
                </a:rPr>
                <a:t>h</a:t>
              </a:r>
              <a:r>
                <a:rPr lang="en-US" sz="6000" b="1" dirty="0">
                  <a:solidFill>
                    <a:srgbClr val="FF0000"/>
                  </a:solidFill>
                  <a:latin typeface="Calibri" pitchFamily="34" charset="0"/>
                </a:rPr>
                <a:t>i</a:t>
              </a:r>
              <a:r>
                <a:rPr lang="en-US" sz="6000" dirty="0">
                  <a:solidFill>
                    <a:srgbClr val="00B050"/>
                  </a:solidFill>
                </a:rPr>
                <a:t>s</a:t>
              </a:r>
              <a:r>
                <a:rPr lang="en-US" sz="6000" dirty="0">
                  <a:latin typeface="Calibri" pitchFamily="34" charset="0"/>
                </a:rPr>
                <a:t>  t</a:t>
              </a:r>
              <a:r>
                <a:rPr lang="en-US" sz="6000" baseline="-25000" dirty="0">
                  <a:latin typeface="Calibri" pitchFamily="34" charset="0"/>
                </a:rPr>
                <a:t>2</a:t>
              </a:r>
              <a:r>
                <a:rPr lang="en-US" sz="6000" b="1" dirty="0">
                  <a:solidFill>
                    <a:srgbClr val="FF0000"/>
                  </a:solidFill>
                  <a:latin typeface="Calibri" pitchFamily="34" charset="0"/>
                </a:rPr>
                <a:t>o</a:t>
              </a:r>
              <a:r>
                <a:rPr lang="en-US" sz="6000" dirty="0">
                  <a:latin typeface="Calibri" pitchFamily="34" charset="0"/>
                </a:rPr>
                <a:t>  t</a:t>
              </a:r>
              <a:r>
                <a:rPr lang="en-US" sz="6000" baseline="-25000" dirty="0">
                  <a:latin typeface="Calibri" pitchFamily="34" charset="0"/>
                </a:rPr>
                <a:t>1</a:t>
              </a:r>
              <a:r>
                <a:rPr lang="en-US" sz="6000" dirty="0">
                  <a:solidFill>
                    <a:srgbClr val="00B050"/>
                  </a:solidFill>
                </a:rPr>
                <a:t>h</a:t>
              </a:r>
              <a:r>
                <a:rPr lang="en-US" sz="6000" b="1" dirty="0">
                  <a:solidFill>
                    <a:srgbClr val="FF0000"/>
                  </a:solidFill>
                  <a:latin typeface="Calibri" pitchFamily="34" charset="0"/>
                </a:rPr>
                <a:t>a</a:t>
              </a:r>
              <a:r>
                <a:rPr lang="en-US" sz="6000" dirty="0">
                  <a:latin typeface="Calibri" pitchFamily="34" charset="0"/>
                </a:rPr>
                <a:t>t</a:t>
              </a:r>
              <a:r>
                <a:rPr lang="en-US" sz="6000" baseline="-25000" dirty="0">
                  <a:latin typeface="Calibri" pitchFamily="34" charset="0"/>
                </a:rPr>
                <a:t>2</a:t>
              </a:r>
            </a:p>
          </p:txBody>
        </p: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685800" y="2362200"/>
              <a:ext cx="7445215" cy="3433345"/>
              <a:chOff x="685800" y="2362200"/>
              <a:chExt cx="7445215" cy="3433345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3200400" y="4571666"/>
                <a:ext cx="1752600" cy="1588"/>
              </a:xfrm>
              <a:prstGeom prst="straightConnector1">
                <a:avLst/>
              </a:prstGeom>
              <a:ln w="635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200400" y="5409739"/>
                <a:ext cx="4419600" cy="1588"/>
              </a:xfrm>
              <a:prstGeom prst="straightConnector1">
                <a:avLst/>
              </a:prstGeom>
              <a:ln w="635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 rot="21369357">
                <a:off x="5992652" y="4260665"/>
                <a:ext cx="2138363" cy="153488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>
                <a:off x="685800" y="4571666"/>
                <a:ext cx="1468438" cy="1588"/>
              </a:xfrm>
              <a:prstGeom prst="straightConnector1">
                <a:avLst/>
              </a:prstGeom>
              <a:ln w="635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787" name="Rectangle 18"/>
              <p:cNvSpPr>
                <a:spLocks noChangeArrowheads="1"/>
              </p:cNvSpPr>
              <p:nvPr/>
            </p:nvSpPr>
            <p:spPr bwMode="auto">
              <a:xfrm>
                <a:off x="3124200" y="2590800"/>
                <a:ext cx="1524000" cy="646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b="1" dirty="0">
                    <a:solidFill>
                      <a:srgbClr val="C00000"/>
                    </a:solidFill>
                    <a:latin typeface="Calibri" pitchFamily="34" charset="0"/>
                  </a:rPr>
                  <a:t>a =&gt; @</a:t>
                </a:r>
                <a:endParaRPr lang="en-US" sz="3600" b="1" dirty="0">
                  <a:latin typeface="Calibri" pitchFamily="34" charset="0"/>
                </a:endParaRPr>
              </a:p>
            </p:txBody>
          </p:sp>
          <p:sp>
            <p:nvSpPr>
              <p:cNvPr id="32788" name="Rectangle 20"/>
              <p:cNvSpPr>
                <a:spLocks noChangeArrowheads="1"/>
              </p:cNvSpPr>
              <p:nvPr/>
            </p:nvSpPr>
            <p:spPr bwMode="auto">
              <a:xfrm>
                <a:off x="2743200" y="2895600"/>
                <a:ext cx="1295400" cy="646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latin typeface="Calibri" pitchFamily="34" charset="0"/>
                  </a:rPr>
                  <a:t>pl</a:t>
                </a:r>
                <a:r>
                  <a:rPr lang="en-US" sz="3600" b="1" dirty="0">
                    <a:solidFill>
                      <a:srgbClr val="C00000"/>
                    </a:solidFill>
                    <a:latin typeface="Calibri" pitchFamily="34" charset="0"/>
                  </a:rPr>
                  <a:t>u</a:t>
                </a:r>
                <a:r>
                  <a:rPr lang="en-US" sz="3600" dirty="0">
                    <a:latin typeface="Calibri" pitchFamily="34" charset="0"/>
                  </a:rPr>
                  <a:t>s</a:t>
                </a:r>
              </a:p>
            </p:txBody>
          </p:sp>
          <p:sp>
            <p:nvSpPr>
              <p:cNvPr id="32789" name="Rectangle 21"/>
              <p:cNvSpPr>
                <a:spLocks noChangeArrowheads="1"/>
              </p:cNvSpPr>
              <p:nvPr/>
            </p:nvSpPr>
            <p:spPr bwMode="auto">
              <a:xfrm>
                <a:off x="3124200" y="3276600"/>
                <a:ext cx="1409360" cy="646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600" b="1" dirty="0">
                    <a:solidFill>
                      <a:srgbClr val="C00000"/>
                    </a:solidFill>
                    <a:latin typeface="Calibri" pitchFamily="34" charset="0"/>
                  </a:rPr>
                  <a:t>e</a:t>
                </a:r>
                <a:r>
                  <a:rPr lang="en-US" sz="3600" dirty="0">
                    <a:latin typeface="Calibri" pitchFamily="34" charset="0"/>
                  </a:rPr>
                  <a:t>quals</a:t>
                </a: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905000" y="2362200"/>
                <a:ext cx="3352800" cy="1752335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/>
              </a:p>
            </p:txBody>
          </p:sp>
        </p:grpSp>
      </p:grpSp>
      <p:sp>
        <p:nvSpPr>
          <p:cNvPr id="34" name="Oval 33"/>
          <p:cNvSpPr/>
          <p:nvPr/>
        </p:nvSpPr>
        <p:spPr>
          <a:xfrm rot="357603">
            <a:off x="2420965" y="4327335"/>
            <a:ext cx="1220521" cy="119543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9" name="Curved Down Arrow 28"/>
          <p:cNvSpPr/>
          <p:nvPr/>
        </p:nvSpPr>
        <p:spPr>
          <a:xfrm>
            <a:off x="2057400" y="2133600"/>
            <a:ext cx="4648200" cy="990600"/>
          </a:xfrm>
          <a:prstGeom prst="curvedDownArrow">
            <a:avLst>
              <a:gd name="adj1" fmla="val 25000"/>
              <a:gd name="adj2" fmla="val 50000"/>
              <a:gd name="adj3" fmla="val 218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895600" y="152400"/>
            <a:ext cx="5545138" cy="1981200"/>
            <a:chOff x="2667000" y="609600"/>
            <a:chExt cx="5544708" cy="1981200"/>
          </a:xfrm>
        </p:grpSpPr>
        <p:pic>
          <p:nvPicPr>
            <p:cNvPr id="3277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0" y="609600"/>
              <a:ext cx="2877708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9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67000" y="914400"/>
              <a:ext cx="236220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80" name="TextBox 12"/>
            <p:cNvSpPr txBox="1">
              <a:spLocks noChangeArrowheads="1"/>
            </p:cNvSpPr>
            <p:nvPr/>
          </p:nvSpPr>
          <p:spPr bwMode="auto">
            <a:xfrm flipV="1">
              <a:off x="4876800" y="137160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>
                  <a:latin typeface="Calibri" pitchFamily="34" charset="0"/>
                </a:rPr>
                <a:t>=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 rot="10800000" flipV="1">
            <a:off x="-1676400" y="5940816"/>
            <a:ext cx="1028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6">
              <a:buFont typeface="Arial" charset="0"/>
              <a:buChar char="•"/>
            </a:pPr>
            <a:r>
              <a:rPr lang="en-US" sz="3200" b="1" dirty="0" smtClean="0">
                <a:solidFill>
                  <a:srgbClr val="00B050"/>
                </a:solidFill>
                <a:latin typeface="Calibri" pitchFamily="34" charset="0"/>
              </a:rPr>
              <a:t>extraneous additional consonants</a:t>
            </a:r>
            <a:endParaRPr lang="en-US" sz="32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35" name="Curved Down Arrow 34"/>
          <p:cNvSpPr/>
          <p:nvPr/>
        </p:nvSpPr>
        <p:spPr>
          <a:xfrm rot="10800000">
            <a:off x="1905000" y="3200400"/>
            <a:ext cx="4724400" cy="1143000"/>
          </a:xfrm>
          <a:prstGeom prst="curvedDownArrow">
            <a:avLst>
              <a:gd name="adj1" fmla="val 25000"/>
              <a:gd name="adj2" fmla="val 50000"/>
              <a:gd name="adj3" fmla="val 218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1"/>
          <p:cNvGrpSpPr>
            <a:grpSpLocks/>
          </p:cNvGrpSpPr>
          <p:nvPr/>
        </p:nvGrpSpPr>
        <p:grpSpPr bwMode="auto">
          <a:xfrm>
            <a:off x="2590800" y="152400"/>
            <a:ext cx="5545138" cy="1981200"/>
            <a:chOff x="2667000" y="609600"/>
            <a:chExt cx="5544708" cy="1981200"/>
          </a:xfrm>
        </p:grpSpPr>
        <p:pic>
          <p:nvPicPr>
            <p:cNvPr id="3380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0" y="609600"/>
              <a:ext cx="2877708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9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67000" y="914400"/>
              <a:ext cx="236220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10" name="TextBox 4"/>
            <p:cNvSpPr txBox="1">
              <a:spLocks noChangeArrowheads="1"/>
            </p:cNvSpPr>
            <p:nvPr/>
          </p:nvSpPr>
          <p:spPr bwMode="auto">
            <a:xfrm flipV="1">
              <a:off x="4876800" y="137160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>
                  <a:latin typeface="Calibri" pitchFamily="34" charset="0"/>
                </a:rPr>
                <a:t>=</a:t>
              </a:r>
            </a:p>
          </p:txBody>
        </p:sp>
      </p:grpSp>
      <p:sp>
        <p:nvSpPr>
          <p:cNvPr id="33794" name="Rectangle 5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u </a:t>
            </a:r>
            <a:r>
              <a:rPr lang="en-US" sz="1800" dirty="0">
                <a:latin typeface="Calibri" pitchFamily="34" charset="0"/>
              </a:rPr>
              <a:t>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grpSp>
        <p:nvGrpSpPr>
          <p:cNvPr id="33795" name="Group 16"/>
          <p:cNvGrpSpPr>
            <a:grpSpLocks/>
          </p:cNvGrpSpPr>
          <p:nvPr/>
        </p:nvGrpSpPr>
        <p:grpSpPr bwMode="auto">
          <a:xfrm>
            <a:off x="0" y="2514600"/>
            <a:ext cx="8839200" cy="3380840"/>
            <a:chOff x="0" y="2362200"/>
            <a:chExt cx="8839200" cy="3381248"/>
          </a:xfrm>
        </p:grpSpPr>
        <p:sp>
          <p:nvSpPr>
            <p:cNvPr id="33797" name="Rectangle 17"/>
            <p:cNvSpPr>
              <a:spLocks noChangeArrowheads="1"/>
            </p:cNvSpPr>
            <p:nvPr/>
          </p:nvSpPr>
          <p:spPr bwMode="auto">
            <a:xfrm>
              <a:off x="0" y="4419849"/>
              <a:ext cx="8839200" cy="1323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000" dirty="0">
                  <a:latin typeface="Calibri" pitchFamily="34" charset="0"/>
                </a:rPr>
                <a:t>  L </a:t>
              </a:r>
              <a:r>
                <a:rPr lang="en-US" sz="6000" dirty="0" err="1">
                  <a:latin typeface="Calibri" pitchFamily="34" charset="0"/>
                </a:rPr>
                <a:t>k</a:t>
              </a:r>
              <a:r>
                <a:rPr lang="en-US" sz="6000" dirty="0" err="1">
                  <a:solidFill>
                    <a:srgbClr val="FF0000"/>
                  </a:solidFill>
                  <a:latin typeface="Calibri" pitchFamily="34" charset="0"/>
                </a:rPr>
                <a:t>o</a:t>
              </a:r>
              <a:r>
                <a:rPr lang="en-US" sz="6000" dirty="0" err="1">
                  <a:latin typeface="Calibri" pitchFamily="34" charset="0"/>
                </a:rPr>
                <a:t>k</a:t>
              </a:r>
              <a:r>
                <a:rPr lang="en-US" sz="6000" dirty="0" err="1">
                  <a:solidFill>
                    <a:srgbClr val="FF0000"/>
                  </a:solidFill>
                  <a:latin typeface="Calibri" pitchFamily="34" charset="0"/>
                </a:rPr>
                <a:t>e</a:t>
              </a:r>
              <a:r>
                <a:rPr lang="en-US" sz="6000" dirty="0" err="1">
                  <a:latin typeface="Calibri" pitchFamily="34" charset="0"/>
                </a:rPr>
                <a:t>r</a:t>
              </a:r>
              <a:r>
                <a:rPr lang="en-US" sz="8000" dirty="0" err="1">
                  <a:solidFill>
                    <a:srgbClr val="C00000"/>
                  </a:solidFill>
                  <a:latin typeface="Calibri" pitchFamily="34" charset="0"/>
                </a:rPr>
                <a:t>a</a:t>
              </a:r>
              <a:r>
                <a:rPr lang="en-US" sz="6000" dirty="0">
                  <a:latin typeface="Calibri" pitchFamily="34" charset="0"/>
                </a:rPr>
                <a:t>  </a:t>
              </a:r>
              <a:r>
                <a:rPr lang="en-US" sz="6000" dirty="0" smtClean="0">
                  <a:latin typeface="Calibri" pitchFamily="34" charset="0"/>
                </a:rPr>
                <a:t>t</a:t>
              </a:r>
              <a:r>
                <a:rPr lang="en-US" sz="6000" baseline="-25000" dirty="0" smtClean="0">
                  <a:latin typeface="Calibri" pitchFamily="34" charset="0"/>
                </a:rPr>
                <a:t>1</a:t>
              </a:r>
              <a:r>
                <a:rPr lang="en-US" sz="6000" dirty="0" smtClean="0">
                  <a:solidFill>
                    <a:srgbClr val="00B050"/>
                  </a:solidFill>
                  <a:latin typeface="Calibri" pitchFamily="34" charset="0"/>
                </a:rPr>
                <a:t>H</a:t>
              </a:r>
              <a:r>
                <a:rPr lang="en-US" sz="6000" dirty="0" smtClean="0">
                  <a:solidFill>
                    <a:srgbClr val="FF0000"/>
                  </a:solidFill>
                  <a:latin typeface="Calibri" pitchFamily="34" charset="0"/>
                </a:rPr>
                <a:t>i</a:t>
              </a:r>
              <a:r>
                <a:rPr lang="en-US" sz="6000" dirty="0" smtClean="0">
                  <a:solidFill>
                    <a:srgbClr val="00B050"/>
                  </a:solidFill>
                  <a:latin typeface="Calibri" pitchFamily="34" charset="0"/>
                </a:rPr>
                <a:t>S</a:t>
              </a:r>
              <a:r>
                <a:rPr lang="en-US" sz="6000" dirty="0" smtClean="0">
                  <a:latin typeface="Calibri" pitchFamily="34" charset="0"/>
                </a:rPr>
                <a:t>  </a:t>
              </a:r>
              <a:r>
                <a:rPr lang="en-US" sz="6000" dirty="0">
                  <a:latin typeface="Calibri" pitchFamily="34" charset="0"/>
                </a:rPr>
                <a:t>t</a:t>
              </a:r>
              <a:r>
                <a:rPr lang="en-US" sz="6000" baseline="-25000" dirty="0">
                  <a:latin typeface="Calibri" pitchFamily="34" charset="0"/>
                </a:rPr>
                <a:t>2</a:t>
              </a:r>
              <a:r>
                <a:rPr lang="en-US" sz="6000" dirty="0">
                  <a:solidFill>
                    <a:srgbClr val="FF0000"/>
                  </a:solidFill>
                  <a:latin typeface="Calibri" pitchFamily="34" charset="0"/>
                </a:rPr>
                <a:t>o</a:t>
              </a:r>
              <a:r>
                <a:rPr lang="en-US" sz="6000" dirty="0">
                  <a:latin typeface="Calibri" pitchFamily="34" charset="0"/>
                </a:rPr>
                <a:t>   </a:t>
              </a:r>
              <a:r>
                <a:rPr lang="en-US" sz="6000" dirty="0" smtClean="0">
                  <a:latin typeface="Calibri" pitchFamily="34" charset="0"/>
                </a:rPr>
                <a:t>t</a:t>
              </a:r>
              <a:r>
                <a:rPr lang="en-US" sz="6000" dirty="0" smtClean="0">
                  <a:solidFill>
                    <a:srgbClr val="00B050"/>
                  </a:solidFill>
                  <a:latin typeface="Calibri" pitchFamily="34" charset="0"/>
                </a:rPr>
                <a:t>H</a:t>
              </a:r>
              <a:r>
                <a:rPr lang="en-US" sz="6000" dirty="0" smtClean="0">
                  <a:solidFill>
                    <a:srgbClr val="FF0000"/>
                  </a:solidFill>
                  <a:latin typeface="Calibri" pitchFamily="34" charset="0"/>
                </a:rPr>
                <a:t>a</a:t>
              </a:r>
              <a:r>
                <a:rPr lang="en-US" sz="6000" dirty="0" smtClean="0">
                  <a:latin typeface="Calibri" pitchFamily="34" charset="0"/>
                </a:rPr>
                <a:t>t</a:t>
              </a:r>
              <a:r>
                <a:rPr lang="en-US" sz="6000" baseline="-25000" dirty="0" smtClean="0">
                  <a:latin typeface="Calibri" pitchFamily="34" charset="0"/>
                </a:rPr>
                <a:t>2</a:t>
              </a:r>
              <a:endParaRPr lang="en-US" sz="6000" dirty="0">
                <a:latin typeface="Calibri" pitchFamily="34" charset="0"/>
              </a:endParaRPr>
            </a:p>
          </p:txBody>
        </p:sp>
        <p:grpSp>
          <p:nvGrpSpPr>
            <p:cNvPr id="33798" name="Group 28"/>
            <p:cNvGrpSpPr>
              <a:grpSpLocks/>
            </p:cNvGrpSpPr>
            <p:nvPr/>
          </p:nvGrpSpPr>
          <p:grpSpPr bwMode="auto">
            <a:xfrm>
              <a:off x="1011238" y="2362200"/>
              <a:ext cx="7588243" cy="3354793"/>
              <a:chOff x="1011238" y="2362200"/>
              <a:chExt cx="7588243" cy="3354793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3276600" y="5715405"/>
                <a:ext cx="2133600" cy="1588"/>
              </a:xfrm>
              <a:prstGeom prst="straightConnector1">
                <a:avLst/>
              </a:prstGeom>
              <a:ln w="635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3429000" y="4648476"/>
                <a:ext cx="3276600" cy="1588"/>
              </a:xfrm>
              <a:prstGeom prst="straightConnector1">
                <a:avLst/>
              </a:prstGeom>
              <a:ln w="635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 rot="21369357">
                <a:off x="6323732" y="4135352"/>
                <a:ext cx="2275749" cy="153371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/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1011238" y="4572267"/>
                <a:ext cx="1143000" cy="1588"/>
              </a:xfrm>
              <a:prstGeom prst="straightConnector1">
                <a:avLst/>
              </a:prstGeom>
              <a:ln w="635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803" name="Rectangle 23"/>
              <p:cNvSpPr>
                <a:spLocks noChangeArrowheads="1"/>
              </p:cNvSpPr>
              <p:nvPr/>
            </p:nvSpPr>
            <p:spPr bwMode="auto">
              <a:xfrm>
                <a:off x="3124200" y="2590800"/>
                <a:ext cx="1524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b="1" dirty="0">
                    <a:solidFill>
                      <a:srgbClr val="C00000"/>
                    </a:solidFill>
                    <a:latin typeface="Calibri" pitchFamily="34" charset="0"/>
                  </a:rPr>
                  <a:t>a =&gt; @</a:t>
                </a:r>
                <a:endParaRPr lang="en-US" sz="1800" b="1" dirty="0">
                  <a:latin typeface="Calibri" pitchFamily="34" charset="0"/>
                </a:endParaRPr>
              </a:p>
            </p:txBody>
          </p:sp>
          <p:sp>
            <p:nvSpPr>
              <p:cNvPr id="33804" name="Rectangle 24"/>
              <p:cNvSpPr>
                <a:spLocks noChangeArrowheads="1"/>
              </p:cNvSpPr>
              <p:nvPr/>
            </p:nvSpPr>
            <p:spPr bwMode="auto">
              <a:xfrm>
                <a:off x="3124200" y="2895600"/>
                <a:ext cx="9144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pl</a:t>
                </a:r>
                <a:r>
                  <a:rPr lang="en-US" b="1" dirty="0">
                    <a:solidFill>
                      <a:srgbClr val="C00000"/>
                    </a:solidFill>
                    <a:latin typeface="Calibri" pitchFamily="34" charset="0"/>
                  </a:rPr>
                  <a:t>u</a:t>
                </a:r>
                <a:r>
                  <a:rPr lang="en-US" sz="1800" dirty="0">
                    <a:latin typeface="Calibri" pitchFamily="34" charset="0"/>
                  </a:rPr>
                  <a:t>s</a:t>
                </a:r>
              </a:p>
            </p:txBody>
          </p:sp>
          <p:sp>
            <p:nvSpPr>
              <p:cNvPr id="33805" name="Rectangle 25"/>
              <p:cNvSpPr>
                <a:spLocks noChangeArrowheads="1"/>
              </p:cNvSpPr>
              <p:nvPr/>
            </p:nvSpPr>
            <p:spPr bwMode="auto">
              <a:xfrm>
                <a:off x="3124200" y="3276600"/>
                <a:ext cx="83548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  <a:latin typeface="Calibri" pitchFamily="34" charset="0"/>
                  </a:rPr>
                  <a:t>e</a:t>
                </a:r>
                <a:r>
                  <a:rPr lang="en-US" sz="1800" dirty="0">
                    <a:latin typeface="Calibri" pitchFamily="34" charset="0"/>
                  </a:rPr>
                  <a:t>quals</a:t>
                </a: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905000" y="2362200"/>
                <a:ext cx="3352800" cy="1752812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/>
              </a:p>
            </p:txBody>
          </p:sp>
          <p:sp>
            <p:nvSpPr>
              <p:cNvPr id="28" name="Curved Down Arrow 27"/>
              <p:cNvSpPr/>
              <p:nvPr/>
            </p:nvSpPr>
            <p:spPr>
              <a:xfrm rot="21401401" flipV="1">
                <a:off x="1910641" y="3700287"/>
                <a:ext cx="4129935" cy="600409"/>
              </a:xfrm>
              <a:prstGeom prst="curvedDownArrow">
                <a:avLst>
                  <a:gd name="adj1" fmla="val 25000"/>
                  <a:gd name="adj2" fmla="val 158001"/>
                  <a:gd name="adj3" fmla="val 25000"/>
                </a:avLst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Curved Down Arrow 28"/>
              <p:cNvSpPr/>
              <p:nvPr/>
            </p:nvSpPr>
            <p:spPr>
              <a:xfrm rot="21401401" flipV="1">
                <a:off x="1918886" y="3700288"/>
                <a:ext cx="4129935" cy="600409"/>
              </a:xfrm>
              <a:prstGeom prst="curvedDownArrow">
                <a:avLst>
                  <a:gd name="adj1" fmla="val 25000"/>
                  <a:gd name="adj2" fmla="val 158001"/>
                  <a:gd name="adj3" fmla="val 25000"/>
                </a:avLst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Curved Down Arrow 31"/>
              <p:cNvSpPr/>
              <p:nvPr/>
            </p:nvSpPr>
            <p:spPr>
              <a:xfrm rot="21401401" flipV="1">
                <a:off x="1918886" y="3700289"/>
                <a:ext cx="4129935" cy="600409"/>
              </a:xfrm>
              <a:prstGeom prst="curvedDownArrow">
                <a:avLst>
                  <a:gd name="adj1" fmla="val 25000"/>
                  <a:gd name="adj2" fmla="val 158001"/>
                  <a:gd name="adj3" fmla="val 25000"/>
                </a:avLst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30" name="Straight Arrow Connector 29"/>
          <p:cNvCxnSpPr/>
          <p:nvPr/>
        </p:nvCxnSpPr>
        <p:spPr>
          <a:xfrm rot="10800000">
            <a:off x="2057400" y="5715000"/>
            <a:ext cx="9144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 rot="10800000" flipV="1">
            <a:off x="533400" y="5971586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200" b="1" dirty="0" smtClean="0">
                <a:solidFill>
                  <a:srgbClr val="00B050"/>
                </a:solidFill>
                <a:latin typeface="Calibri" pitchFamily="34" charset="0"/>
              </a:rPr>
              <a:t>EXTRANEOUS ADDITIONAL CNSONANTS</a:t>
            </a:r>
            <a:endParaRPr lang="en-US" sz="32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13083" y="3198168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up 1"/>
          <p:cNvGrpSpPr>
            <a:grpSpLocks/>
          </p:cNvGrpSpPr>
          <p:nvPr/>
        </p:nvGrpSpPr>
        <p:grpSpPr bwMode="auto">
          <a:xfrm>
            <a:off x="4267200" y="152400"/>
            <a:ext cx="4495800" cy="1905000"/>
            <a:chOff x="2667000" y="609600"/>
            <a:chExt cx="5544708" cy="1981200"/>
          </a:xfrm>
        </p:grpSpPr>
        <p:pic>
          <p:nvPicPr>
            <p:cNvPr id="3483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0" y="609600"/>
              <a:ext cx="2877708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35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67000" y="914400"/>
              <a:ext cx="236220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36" name="TextBox 4"/>
            <p:cNvSpPr txBox="1">
              <a:spLocks noChangeArrowheads="1"/>
            </p:cNvSpPr>
            <p:nvPr/>
          </p:nvSpPr>
          <p:spPr bwMode="auto">
            <a:xfrm flipV="1">
              <a:off x="4876800" y="137160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>
                  <a:latin typeface="Calibri" pitchFamily="34" charset="0"/>
                </a:rPr>
                <a:t>=</a:t>
              </a:r>
            </a:p>
          </p:txBody>
        </p:sp>
      </p:grpSp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u </a:t>
            </a:r>
            <a:r>
              <a:rPr lang="en-US" sz="1800" dirty="0">
                <a:latin typeface="Calibri" pitchFamily="34" charset="0"/>
              </a:rPr>
              <a:t>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sp>
        <p:nvSpPr>
          <p:cNvPr id="34819" name="Rectangle 17"/>
          <p:cNvSpPr>
            <a:spLocks noChangeArrowheads="1"/>
          </p:cNvSpPr>
          <p:nvPr/>
        </p:nvSpPr>
        <p:spPr bwMode="auto">
          <a:xfrm>
            <a:off x="0" y="449580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Calibri" pitchFamily="34" charset="0"/>
              </a:rPr>
              <a:t>t</a:t>
            </a:r>
            <a:r>
              <a:rPr lang="en-US" sz="3200" baseline="-25000" dirty="0" smtClean="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6000" dirty="0" smtClean="0">
                <a:solidFill>
                  <a:srgbClr val="00B050"/>
                </a:solidFill>
                <a:latin typeface="Calibri" pitchFamily="34" charset="0"/>
              </a:rPr>
              <a:t>H</a:t>
            </a:r>
            <a:r>
              <a:rPr lang="en-US" sz="6000" dirty="0" smtClean="0">
                <a:solidFill>
                  <a:srgbClr val="FF0000"/>
                </a:solidFill>
                <a:latin typeface="Calibri" pitchFamily="34" charset="0"/>
              </a:rPr>
              <a:t>i</a:t>
            </a:r>
            <a:r>
              <a:rPr lang="en-US" sz="6000" dirty="0" smtClean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en-US" sz="6000" dirty="0" smtClean="0">
                <a:latin typeface="Calibri" pitchFamily="34" charset="0"/>
              </a:rPr>
              <a:t> </a:t>
            </a:r>
            <a:r>
              <a:rPr lang="en-US" sz="6000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sz="6000" dirty="0">
                <a:solidFill>
                  <a:srgbClr val="FF0000"/>
                </a:solidFill>
                <a:latin typeface="Calibri" pitchFamily="34" charset="0"/>
              </a:rPr>
              <a:t>o</a:t>
            </a:r>
            <a:r>
              <a:rPr lang="en-US" sz="6000" dirty="0">
                <a:latin typeface="Calibri" pitchFamily="34" charset="0"/>
              </a:rPr>
              <a:t> </a:t>
            </a:r>
            <a:r>
              <a:rPr lang="en-US" sz="6000" dirty="0" smtClean="0">
                <a:latin typeface="Calibri" pitchFamily="34" charset="0"/>
              </a:rPr>
              <a:t>t</a:t>
            </a:r>
            <a:r>
              <a:rPr lang="en-US" sz="3200" baseline="-25000" dirty="0" smtClean="0">
                <a:latin typeface="Calibri" pitchFamily="34" charset="0"/>
              </a:rPr>
              <a:t>1</a:t>
            </a:r>
            <a:r>
              <a:rPr lang="en-US" sz="6000" dirty="0" smtClean="0">
                <a:solidFill>
                  <a:srgbClr val="00B050"/>
                </a:solidFill>
                <a:latin typeface="Calibri" pitchFamily="34" charset="0"/>
              </a:rPr>
              <a:t>H</a:t>
            </a:r>
            <a:r>
              <a:rPr lang="en-US" sz="6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6000" dirty="0" smtClean="0">
                <a:latin typeface="Calibri" pitchFamily="34" charset="0"/>
              </a:rPr>
              <a:t>t</a:t>
            </a:r>
            <a:r>
              <a:rPr lang="en-US" sz="3200" baseline="-25000" dirty="0" smtClean="0">
                <a:latin typeface="Calibri" pitchFamily="34" charset="0"/>
              </a:rPr>
              <a:t>2</a:t>
            </a:r>
            <a:endParaRPr lang="en-US" sz="3200" dirty="0">
              <a:latin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05000" y="5486400"/>
            <a:ext cx="1219200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57200" y="4572000"/>
            <a:ext cx="1676400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2" name="Rectangle 23"/>
          <p:cNvSpPr>
            <a:spLocks noChangeArrowheads="1"/>
          </p:cNvSpPr>
          <p:nvPr/>
        </p:nvSpPr>
        <p:spPr bwMode="auto">
          <a:xfrm>
            <a:off x="2819400" y="2133601"/>
            <a:ext cx="15239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alibri" pitchFamily="34" charset="0"/>
              </a:rPr>
              <a:t>a =&gt; @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34823" name="Rectangle 24"/>
          <p:cNvSpPr>
            <a:spLocks noChangeArrowheads="1"/>
          </p:cNvSpPr>
          <p:nvPr/>
        </p:nvSpPr>
        <p:spPr bwMode="auto">
          <a:xfrm>
            <a:off x="2438400" y="2514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pl</a:t>
            </a: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3600" dirty="0" smtClean="0">
                <a:latin typeface="Calibri" pitchFamily="34" charset="0"/>
              </a:rPr>
              <a:t>s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4824" name="Rectangle 25"/>
          <p:cNvSpPr>
            <a:spLocks noChangeArrowheads="1"/>
          </p:cNvSpPr>
          <p:nvPr/>
        </p:nvSpPr>
        <p:spPr bwMode="auto">
          <a:xfrm>
            <a:off x="2819400" y="2971800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sp>
        <p:nvSpPr>
          <p:cNvPr id="27" name="Oval 26"/>
          <p:cNvSpPr/>
          <p:nvPr/>
        </p:nvSpPr>
        <p:spPr>
          <a:xfrm>
            <a:off x="1600200" y="1981200"/>
            <a:ext cx="3124200" cy="17938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4827" name="Rectangle 29"/>
          <p:cNvSpPr>
            <a:spLocks noChangeArrowheads="1"/>
          </p:cNvSpPr>
          <p:nvPr/>
        </p:nvSpPr>
        <p:spPr bwMode="auto">
          <a:xfrm rot="10800000" flipV="1">
            <a:off x="5410200" y="4384675"/>
            <a:ext cx="2014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 </a:t>
            </a:r>
          </a:p>
        </p:txBody>
      </p:sp>
      <p:sp>
        <p:nvSpPr>
          <p:cNvPr id="34828" name="Rectangle 31"/>
          <p:cNvSpPr>
            <a:spLocks noChangeArrowheads="1"/>
          </p:cNvSpPr>
          <p:nvPr/>
        </p:nvSpPr>
        <p:spPr bwMode="auto">
          <a:xfrm>
            <a:off x="4648200" y="4572000"/>
            <a:ext cx="27019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4800" b="1" dirty="0">
                <a:latin typeface="Calibri" pitchFamily="34" charset="0"/>
              </a:rPr>
              <a:t>R</a:t>
            </a:r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US" sz="4800" b="1" dirty="0">
                <a:solidFill>
                  <a:srgbClr val="000000"/>
                </a:solidFill>
                <a:latin typeface="Calibri" pitchFamily="34" charset="0"/>
              </a:rPr>
              <a:t>   Ln </a:t>
            </a:r>
            <a:endParaRPr lang="en-US" sz="4800" dirty="0">
              <a:latin typeface="Calibri" pitchFamily="34" charset="0"/>
            </a:endParaRPr>
          </a:p>
        </p:txBody>
      </p:sp>
      <p:sp>
        <p:nvSpPr>
          <p:cNvPr id="34829" name="Rectangle 33"/>
          <p:cNvSpPr>
            <a:spLocks noChangeArrowheads="1"/>
          </p:cNvSpPr>
          <p:nvPr/>
        </p:nvSpPr>
        <p:spPr bwMode="auto">
          <a:xfrm>
            <a:off x="6781800" y="4648200"/>
            <a:ext cx="2362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000000"/>
                </a:solidFill>
                <a:latin typeface="Calibri" pitchFamily="34" charset="0"/>
              </a:rPr>
              <a:t>k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en-US" sz="6000" b="1" dirty="0" smtClean="0">
                <a:solidFill>
                  <a:srgbClr val="00B050"/>
                </a:solidFill>
                <a:latin typeface="Calibri" pitchFamily="34" charset="0"/>
              </a:rPr>
              <a:t>L</a:t>
            </a:r>
            <a:r>
              <a:rPr lang="en-US" sz="6000" b="1" dirty="0" smtClean="0">
                <a:solidFill>
                  <a:srgbClr val="FF0000"/>
                </a:solidFill>
                <a:latin typeface="Calibri" pitchFamily="34" charset="0"/>
              </a:rPr>
              <a:t>o</a:t>
            </a:r>
            <a:r>
              <a:rPr lang="en-US" sz="6000" b="1" dirty="0" smtClean="0">
                <a:latin typeface="Calibri" pitchFamily="34" charset="0"/>
              </a:rPr>
              <a:t>k</a:t>
            </a:r>
            <a:r>
              <a:rPr lang="en-US" sz="6000" b="1" dirty="0" smtClean="0">
                <a:solidFill>
                  <a:srgbClr val="00B050"/>
                </a:solidFill>
                <a:latin typeface="Calibri" pitchFamily="34" charset="0"/>
              </a:rPr>
              <a:t>S</a:t>
            </a:r>
            <a:endParaRPr lang="en-US" sz="6000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24" name="Curved Down Arrow 23"/>
          <p:cNvSpPr/>
          <p:nvPr/>
        </p:nvSpPr>
        <p:spPr>
          <a:xfrm rot="10800000" flipV="1">
            <a:off x="838200" y="1752600"/>
            <a:ext cx="4038600" cy="762000"/>
          </a:xfrm>
          <a:prstGeom prst="curvedDownArrow">
            <a:avLst>
              <a:gd name="adj1" fmla="val 25000"/>
              <a:gd name="adj2" fmla="val 158001"/>
              <a:gd name="adj3" fmla="val 25000"/>
            </a:avLst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 rot="21422525" flipV="1">
            <a:off x="1020989" y="2651285"/>
            <a:ext cx="5331557" cy="1315458"/>
          </a:xfrm>
          <a:prstGeom prst="curvedDownArrow">
            <a:avLst>
              <a:gd name="adj1" fmla="val 39004"/>
              <a:gd name="adj2" fmla="val 158001"/>
              <a:gd name="adj3" fmla="val 27240"/>
            </a:avLst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6" name="Curved Down Arrow 25"/>
          <p:cNvSpPr/>
          <p:nvPr/>
        </p:nvSpPr>
        <p:spPr>
          <a:xfrm flipV="1">
            <a:off x="4419600" y="5105400"/>
            <a:ext cx="2057400" cy="609600"/>
          </a:xfrm>
          <a:prstGeom prst="curvedDownArrow">
            <a:avLst>
              <a:gd name="adj1" fmla="val 25000"/>
              <a:gd name="adj2" fmla="val 158001"/>
              <a:gd name="adj3" fmla="val 25000"/>
            </a:avLst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Curved Down Arrow 29"/>
          <p:cNvSpPr/>
          <p:nvPr/>
        </p:nvSpPr>
        <p:spPr>
          <a:xfrm rot="10800000" flipV="1">
            <a:off x="3962400" y="4495800"/>
            <a:ext cx="2057400" cy="533400"/>
          </a:xfrm>
          <a:prstGeom prst="curvedDownArrow">
            <a:avLst>
              <a:gd name="adj1" fmla="val 25000"/>
              <a:gd name="adj2" fmla="val 158001"/>
              <a:gd name="adj3" fmla="val 25000"/>
            </a:avLst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6172200"/>
            <a:ext cx="74038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200" b="1" dirty="0" smtClean="0">
                <a:solidFill>
                  <a:srgbClr val="00B050"/>
                </a:solidFill>
                <a:latin typeface="Calibri" pitchFamily="34" charset="0"/>
              </a:rPr>
              <a:t>EXTRANEOUS ADDITIONAL CONSONANTS</a:t>
            </a:r>
            <a:endParaRPr lang="en-US" sz="3200" b="1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4572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o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dirty="0">
                <a:latin typeface="Calibri" pitchFamily="34" charset="0"/>
              </a:rPr>
              <a:t>i 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dirty="0">
                <a:latin typeface="Calibri" pitchFamily="34" charset="0"/>
              </a:rPr>
              <a:t>u 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dirty="0">
                <a:latin typeface="Calibri" pitchFamily="34" charset="0"/>
              </a:rPr>
              <a:t>e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	</a:t>
            </a:r>
            <a:endParaRPr lang="en-US" sz="6000" b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5842" name="Rectangle 9"/>
          <p:cNvSpPr>
            <a:spLocks noChangeArrowheads="1"/>
          </p:cNvSpPr>
          <p:nvPr/>
        </p:nvSpPr>
        <p:spPr bwMode="auto">
          <a:xfrm>
            <a:off x="457200" y="259080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latin typeface="Calibri" pitchFamily="34" charset="0"/>
              </a:rPr>
              <a:t>F = ma</a:t>
            </a:r>
            <a:endParaRPr lang="en-US" sz="6000" baseline="-25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4572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o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dirty="0">
                <a:latin typeface="Calibri" pitchFamily="34" charset="0"/>
              </a:rPr>
              <a:t>i 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dirty="0">
                <a:latin typeface="Calibri" pitchFamily="34" charset="0"/>
              </a:rPr>
              <a:t>u 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dirty="0">
                <a:latin typeface="Calibri" pitchFamily="34" charset="0"/>
              </a:rPr>
              <a:t>e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	</a:t>
            </a:r>
            <a:endParaRPr lang="en-US" sz="6000" b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6866" name="Rectangle 9"/>
          <p:cNvSpPr>
            <a:spLocks noChangeArrowheads="1"/>
          </p:cNvSpPr>
          <p:nvPr/>
        </p:nvSpPr>
        <p:spPr bwMode="auto">
          <a:xfrm>
            <a:off x="457200" y="259080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latin typeface="Calibri" pitchFamily="34" charset="0"/>
              </a:rPr>
              <a:t>F = ma</a:t>
            </a:r>
            <a:endParaRPr lang="en-US" sz="6000" baseline="-25000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48200" y="3505200"/>
            <a:ext cx="1143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76600" y="3505200"/>
            <a:ext cx="9144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69" name="Rectangle 8"/>
          <p:cNvSpPr>
            <a:spLocks noChangeArrowheads="1"/>
          </p:cNvSpPr>
          <p:nvPr/>
        </p:nvSpPr>
        <p:spPr bwMode="auto">
          <a:xfrm>
            <a:off x="4724400" y="3276600"/>
            <a:ext cx="76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latin typeface="Calibri" pitchFamily="34" charset="0"/>
              </a:rPr>
              <a:t>a</a:t>
            </a:r>
            <a:endParaRPr lang="en-US" sz="6000" baseline="-25000" dirty="0">
              <a:latin typeface="Calibri" pitchFamily="34" charset="0"/>
            </a:endParaRPr>
          </a:p>
        </p:txBody>
      </p:sp>
      <p:sp>
        <p:nvSpPr>
          <p:cNvPr id="36870" name="Rectangle 10"/>
          <p:cNvSpPr>
            <a:spLocks noChangeArrowheads="1"/>
          </p:cNvSpPr>
          <p:nvPr/>
        </p:nvSpPr>
        <p:spPr bwMode="auto">
          <a:xfrm>
            <a:off x="3352800" y="3276600"/>
            <a:ext cx="76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latin typeface="Calibri" pitchFamily="34" charset="0"/>
              </a:rPr>
              <a:t>a</a:t>
            </a:r>
            <a:endParaRPr lang="en-US" sz="6000" baseline="-25000" dirty="0"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4572000" y="3124200"/>
            <a:ext cx="1371600" cy="7620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4572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457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                  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	</a:t>
            </a:r>
            <a:endParaRPr lang="en-US" sz="6000" b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7891" name="Group 11"/>
          <p:cNvGrpSpPr>
            <a:grpSpLocks/>
          </p:cNvGrpSpPr>
          <p:nvPr/>
        </p:nvGrpSpPr>
        <p:grpSpPr bwMode="auto">
          <a:xfrm>
            <a:off x="2667000" y="533400"/>
            <a:ext cx="3124200" cy="1165225"/>
            <a:chOff x="5410200" y="533400"/>
            <a:chExt cx="3124200" cy="1165086"/>
          </a:xfrm>
        </p:grpSpPr>
        <p:sp>
          <p:nvSpPr>
            <p:cNvPr id="37899" name="Rectangle 3"/>
            <p:cNvSpPr>
              <a:spLocks noChangeArrowheads="1"/>
            </p:cNvSpPr>
            <p:nvPr/>
          </p:nvSpPr>
          <p:spPr bwMode="auto">
            <a:xfrm>
              <a:off x="5410200" y="533400"/>
              <a:ext cx="31242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 dirty="0">
                  <a:latin typeface="Calibri" pitchFamily="34" charset="0"/>
                </a:rPr>
                <a:t>F = ma</a:t>
              </a:r>
              <a:endParaRPr lang="en-US" sz="4000" baseline="-25000" dirty="0">
                <a:latin typeface="Calibri" pitchFamily="34" charset="0"/>
              </a:endParaRPr>
            </a:p>
          </p:txBody>
        </p:sp>
        <p:sp>
          <p:nvSpPr>
            <p:cNvPr id="37900" name="Rectangle 6"/>
            <p:cNvSpPr>
              <a:spLocks noChangeArrowheads="1"/>
            </p:cNvSpPr>
            <p:nvPr/>
          </p:nvSpPr>
          <p:spPr bwMode="auto">
            <a:xfrm>
              <a:off x="6934200" y="990600"/>
              <a:ext cx="762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 dirty="0">
                  <a:latin typeface="Calibri" pitchFamily="34" charset="0"/>
                </a:rPr>
                <a:t>a</a:t>
              </a:r>
              <a:endParaRPr lang="en-US" sz="4000" baseline="-25000" dirty="0">
                <a:latin typeface="Calibri" pitchFamily="34" charset="0"/>
              </a:endParaRPr>
            </a:p>
          </p:txBody>
        </p:sp>
        <p:sp>
          <p:nvSpPr>
            <p:cNvPr id="37901" name="Rectangle 7"/>
            <p:cNvSpPr>
              <a:spLocks noChangeArrowheads="1"/>
            </p:cNvSpPr>
            <p:nvPr/>
          </p:nvSpPr>
          <p:spPr bwMode="auto">
            <a:xfrm>
              <a:off x="6019800" y="990600"/>
              <a:ext cx="762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 dirty="0">
                  <a:latin typeface="Calibri" pitchFamily="34" charset="0"/>
                </a:rPr>
                <a:t>a</a:t>
              </a:r>
              <a:endParaRPr lang="en-US" sz="4000" baseline="-25000" dirty="0">
                <a:latin typeface="Calibri" pitchFamily="34" charset="0"/>
              </a:endParaRPr>
            </a:p>
          </p:txBody>
        </p:sp>
      </p:grpSp>
      <p:grpSp>
        <p:nvGrpSpPr>
          <p:cNvPr id="37892" name="Group 12"/>
          <p:cNvGrpSpPr>
            <a:grpSpLocks/>
          </p:cNvGrpSpPr>
          <p:nvPr/>
        </p:nvGrpSpPr>
        <p:grpSpPr bwMode="auto">
          <a:xfrm>
            <a:off x="3505200" y="762000"/>
            <a:ext cx="1447800" cy="914400"/>
            <a:chOff x="6172200" y="762000"/>
            <a:chExt cx="1447800" cy="914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934200" y="1143000"/>
              <a:ext cx="6858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172200" y="1143000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6858000" y="990600"/>
              <a:ext cx="914400" cy="45720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893" name="Rectangle 9"/>
          <p:cNvSpPr>
            <a:spLocks noChangeArrowheads="1"/>
          </p:cNvSpPr>
          <p:nvPr/>
        </p:nvSpPr>
        <p:spPr bwMode="auto">
          <a:xfrm>
            <a:off x="1981200" y="2743200"/>
            <a:ext cx="480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latin typeface="Calibri" pitchFamily="34" charset="0"/>
              </a:rPr>
              <a:t>F o a  em</a:t>
            </a:r>
            <a:endParaRPr lang="en-US" sz="6000" baseline="-25000" dirty="0">
              <a:latin typeface="Calibri" pitchFamily="34" charset="0"/>
            </a:endParaRPr>
          </a:p>
        </p:txBody>
      </p:sp>
      <p:cxnSp>
        <p:nvCxnSpPr>
          <p:cNvPr id="15" name="Straight Connector 14"/>
          <p:cNvCxnSpPr>
            <a:endCxn id="37893" idx="2"/>
          </p:cNvCxnSpPr>
          <p:nvPr/>
        </p:nvCxnSpPr>
        <p:spPr>
          <a:xfrm>
            <a:off x="2895600" y="3724275"/>
            <a:ext cx="1485900" cy="25400"/>
          </a:xfrm>
          <a:prstGeom prst="line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438400" y="2743200"/>
            <a:ext cx="35052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4572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457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                  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	</a:t>
            </a:r>
            <a:endParaRPr lang="en-US" sz="6000" b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8915" name="Group 11"/>
          <p:cNvGrpSpPr>
            <a:grpSpLocks/>
          </p:cNvGrpSpPr>
          <p:nvPr/>
        </p:nvGrpSpPr>
        <p:grpSpPr bwMode="auto">
          <a:xfrm>
            <a:off x="2667000" y="533400"/>
            <a:ext cx="3124200" cy="1165225"/>
            <a:chOff x="5410200" y="533400"/>
            <a:chExt cx="3124200" cy="1165086"/>
          </a:xfrm>
        </p:grpSpPr>
        <p:sp>
          <p:nvSpPr>
            <p:cNvPr id="38924" name="Rectangle 3"/>
            <p:cNvSpPr>
              <a:spLocks noChangeArrowheads="1"/>
            </p:cNvSpPr>
            <p:nvPr/>
          </p:nvSpPr>
          <p:spPr bwMode="auto">
            <a:xfrm>
              <a:off x="5410200" y="533400"/>
              <a:ext cx="31242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 dirty="0">
                  <a:latin typeface="Calibri" pitchFamily="34" charset="0"/>
                </a:rPr>
                <a:t>F = ma</a:t>
              </a:r>
              <a:endParaRPr lang="en-US" sz="4000" baseline="-25000" dirty="0">
                <a:latin typeface="Calibri" pitchFamily="34" charset="0"/>
              </a:endParaRPr>
            </a:p>
          </p:txBody>
        </p:sp>
        <p:sp>
          <p:nvSpPr>
            <p:cNvPr id="38925" name="Rectangle 6"/>
            <p:cNvSpPr>
              <a:spLocks noChangeArrowheads="1"/>
            </p:cNvSpPr>
            <p:nvPr/>
          </p:nvSpPr>
          <p:spPr bwMode="auto">
            <a:xfrm>
              <a:off x="6934200" y="990600"/>
              <a:ext cx="762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 dirty="0">
                  <a:latin typeface="Calibri" pitchFamily="34" charset="0"/>
                </a:rPr>
                <a:t>a</a:t>
              </a:r>
              <a:endParaRPr lang="en-US" sz="4000" baseline="-25000" dirty="0">
                <a:latin typeface="Calibri" pitchFamily="34" charset="0"/>
              </a:endParaRPr>
            </a:p>
          </p:txBody>
        </p:sp>
        <p:sp>
          <p:nvSpPr>
            <p:cNvPr id="38926" name="Rectangle 7"/>
            <p:cNvSpPr>
              <a:spLocks noChangeArrowheads="1"/>
            </p:cNvSpPr>
            <p:nvPr/>
          </p:nvSpPr>
          <p:spPr bwMode="auto">
            <a:xfrm>
              <a:off x="6019800" y="990600"/>
              <a:ext cx="762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 dirty="0">
                  <a:latin typeface="Calibri" pitchFamily="34" charset="0"/>
                </a:rPr>
                <a:t>a</a:t>
              </a:r>
              <a:endParaRPr lang="en-US" sz="4000" baseline="-25000" dirty="0">
                <a:latin typeface="Calibri" pitchFamily="34" charset="0"/>
              </a:endParaRPr>
            </a:p>
          </p:txBody>
        </p:sp>
      </p:grpSp>
      <p:grpSp>
        <p:nvGrpSpPr>
          <p:cNvPr id="38916" name="Group 12"/>
          <p:cNvGrpSpPr>
            <a:grpSpLocks/>
          </p:cNvGrpSpPr>
          <p:nvPr/>
        </p:nvGrpSpPr>
        <p:grpSpPr bwMode="auto">
          <a:xfrm>
            <a:off x="3505200" y="762000"/>
            <a:ext cx="1447800" cy="914400"/>
            <a:chOff x="6172200" y="762000"/>
            <a:chExt cx="1447800" cy="914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934200" y="1143000"/>
              <a:ext cx="6858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172200" y="1143000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6858000" y="990600"/>
              <a:ext cx="914400" cy="45720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917" name="Rectangle 9"/>
          <p:cNvSpPr>
            <a:spLocks noChangeArrowheads="1"/>
          </p:cNvSpPr>
          <p:nvPr/>
        </p:nvSpPr>
        <p:spPr bwMode="auto">
          <a:xfrm>
            <a:off x="1981200" y="2743200"/>
            <a:ext cx="480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latin typeface="Calibri" pitchFamily="34" charset="0"/>
              </a:rPr>
              <a:t>F o a  em</a:t>
            </a:r>
            <a:endParaRPr lang="en-US" sz="6000" baseline="-25000" dirty="0">
              <a:latin typeface="Calibri" pitchFamily="34" charset="0"/>
            </a:endParaRPr>
          </a:p>
        </p:txBody>
      </p:sp>
      <p:cxnSp>
        <p:nvCxnSpPr>
          <p:cNvPr id="15" name="Straight Connector 14"/>
          <p:cNvCxnSpPr>
            <a:endCxn id="38917" idx="2"/>
          </p:cNvCxnSpPr>
          <p:nvPr/>
        </p:nvCxnSpPr>
        <p:spPr>
          <a:xfrm>
            <a:off x="2895600" y="3724275"/>
            <a:ext cx="1485900" cy="25400"/>
          </a:xfrm>
          <a:prstGeom prst="line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438400" y="2743200"/>
            <a:ext cx="35052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7" name="Curved Up Arrow 16"/>
          <p:cNvSpPr>
            <a:spLocks noChangeArrowheads="1"/>
          </p:cNvSpPr>
          <p:nvPr/>
        </p:nvSpPr>
        <p:spPr bwMode="auto">
          <a:xfrm rot="10800000">
            <a:off x="1447800" y="2438400"/>
            <a:ext cx="5867400" cy="1066800"/>
          </a:xfrm>
          <a:prstGeom prst="curvedUpArrow">
            <a:avLst>
              <a:gd name="adj1" fmla="val 56088"/>
              <a:gd name="adj2" fmla="val 75440"/>
              <a:gd name="adj3" fmla="val 16069"/>
            </a:avLst>
          </a:prstGeom>
          <a:solidFill>
            <a:srgbClr val="FFC000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n-US" sz="1800" dirty="0">
              <a:solidFill>
                <a:srgbClr val="FFC000"/>
              </a:solidFill>
              <a:latin typeface="+mn-lt"/>
              <a:cs typeface="+mn-cs"/>
            </a:endParaRPr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609600" y="5410200"/>
            <a:ext cx="76200" cy="76200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30" name="AutoShape 18"/>
          <p:cNvSpPr>
            <a:spLocks noChangeArrowheads="1"/>
          </p:cNvSpPr>
          <p:nvPr/>
        </p:nvSpPr>
        <p:spPr bwMode="auto">
          <a:xfrm>
            <a:off x="1524000" y="3733800"/>
            <a:ext cx="6553200" cy="533400"/>
          </a:xfrm>
          <a:prstGeom prst="curvedUpArrow">
            <a:avLst>
              <a:gd name="adj1" fmla="val 231429"/>
              <a:gd name="adj2" fmla="val 462857"/>
              <a:gd name="adj3" fmla="val 34777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42863"/>
            <a:ext cx="4572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 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 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grpSp>
        <p:nvGrpSpPr>
          <p:cNvPr id="39938" name="Group 4"/>
          <p:cNvGrpSpPr>
            <a:grpSpLocks/>
          </p:cNvGrpSpPr>
          <p:nvPr/>
        </p:nvGrpSpPr>
        <p:grpSpPr bwMode="auto">
          <a:xfrm>
            <a:off x="2667000" y="533400"/>
            <a:ext cx="3124200" cy="1165225"/>
            <a:chOff x="5410200" y="533400"/>
            <a:chExt cx="3124200" cy="1165086"/>
          </a:xfrm>
        </p:grpSpPr>
        <p:sp>
          <p:nvSpPr>
            <p:cNvPr id="39946" name="Rectangle 5"/>
            <p:cNvSpPr>
              <a:spLocks noChangeArrowheads="1"/>
            </p:cNvSpPr>
            <p:nvPr/>
          </p:nvSpPr>
          <p:spPr bwMode="auto">
            <a:xfrm>
              <a:off x="5410200" y="533400"/>
              <a:ext cx="31242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 dirty="0">
                  <a:latin typeface="Calibri" pitchFamily="34" charset="0"/>
                </a:rPr>
                <a:t>F = ma</a:t>
              </a:r>
              <a:endParaRPr lang="en-US" sz="4000" baseline="-25000" dirty="0">
                <a:latin typeface="Calibri" pitchFamily="34" charset="0"/>
              </a:endParaRPr>
            </a:p>
          </p:txBody>
        </p:sp>
        <p:sp>
          <p:nvSpPr>
            <p:cNvPr id="39947" name="Rectangle 6"/>
            <p:cNvSpPr>
              <a:spLocks noChangeArrowheads="1"/>
            </p:cNvSpPr>
            <p:nvPr/>
          </p:nvSpPr>
          <p:spPr bwMode="auto">
            <a:xfrm>
              <a:off x="6934200" y="990600"/>
              <a:ext cx="762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 dirty="0">
                  <a:latin typeface="Calibri" pitchFamily="34" charset="0"/>
                </a:rPr>
                <a:t>a</a:t>
              </a:r>
              <a:endParaRPr lang="en-US" sz="4000" baseline="-25000" dirty="0">
                <a:latin typeface="Calibri" pitchFamily="34" charset="0"/>
              </a:endParaRPr>
            </a:p>
          </p:txBody>
        </p:sp>
        <p:sp>
          <p:nvSpPr>
            <p:cNvPr id="39948" name="Rectangle 7"/>
            <p:cNvSpPr>
              <a:spLocks noChangeArrowheads="1"/>
            </p:cNvSpPr>
            <p:nvPr/>
          </p:nvSpPr>
          <p:spPr bwMode="auto">
            <a:xfrm>
              <a:off x="6019800" y="990600"/>
              <a:ext cx="762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 dirty="0">
                  <a:latin typeface="Calibri" pitchFamily="34" charset="0"/>
                </a:rPr>
                <a:t>a</a:t>
              </a:r>
              <a:endParaRPr lang="en-US" sz="4000" baseline="-25000" dirty="0">
                <a:latin typeface="Calibri" pitchFamily="34" charset="0"/>
              </a:endParaRPr>
            </a:p>
          </p:txBody>
        </p:sp>
      </p:grpSp>
      <p:grpSp>
        <p:nvGrpSpPr>
          <p:cNvPr id="39939" name="Group 8"/>
          <p:cNvGrpSpPr>
            <a:grpSpLocks/>
          </p:cNvGrpSpPr>
          <p:nvPr/>
        </p:nvGrpSpPr>
        <p:grpSpPr bwMode="auto">
          <a:xfrm>
            <a:off x="3505200" y="762000"/>
            <a:ext cx="1447800" cy="914400"/>
            <a:chOff x="6172200" y="762000"/>
            <a:chExt cx="1447800" cy="9144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934200" y="1143000"/>
              <a:ext cx="6858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172200" y="1143000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858000" y="990600"/>
              <a:ext cx="914400" cy="45720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940" name="Rectangle 12"/>
          <p:cNvSpPr>
            <a:spLocks noChangeArrowheads="1"/>
          </p:cNvSpPr>
          <p:nvPr/>
        </p:nvSpPr>
        <p:spPr bwMode="auto">
          <a:xfrm>
            <a:off x="1981200" y="2743200"/>
            <a:ext cx="4800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latin typeface="Calibri" pitchFamily="34" charset="0"/>
              </a:rPr>
              <a:t>me F o a </a:t>
            </a:r>
            <a:r>
              <a:rPr lang="en-US" sz="6000" dirty="0" smtClean="0">
                <a:solidFill>
                  <a:srgbClr val="00B050"/>
                </a:solidFill>
                <a:latin typeface="Calibri" pitchFamily="34" charset="0"/>
              </a:rPr>
              <a:t>L/M</a:t>
            </a:r>
            <a:endParaRPr lang="en-US" sz="6000" baseline="-25000" dirty="0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581400" y="3581400"/>
            <a:ext cx="1485900" cy="25400"/>
          </a:xfrm>
          <a:prstGeom prst="line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438400" y="2743200"/>
            <a:ext cx="35052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 rot="10800000" flipV="1">
            <a:off x="1981200" y="5481934"/>
            <a:ext cx="1112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00B050"/>
                </a:solidFill>
                <a:latin typeface="Calibri" pitchFamily="34" charset="0"/>
              </a:rPr>
              <a:t>EXTRANEOUS ADDITIONAL CONSONANTS</a:t>
            </a:r>
            <a:endParaRPr lang="en-US" b="1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1066800" y="533400"/>
            <a:ext cx="76962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>
              <a:latin typeface="Calibri" pitchFamily="34" charset="0"/>
            </a:endParaRPr>
          </a:p>
          <a:p>
            <a:endParaRPr lang="en-US" sz="1800">
              <a:latin typeface="Calibri" pitchFamily="34" charset="0"/>
            </a:endParaRPr>
          </a:p>
          <a:p>
            <a:endParaRPr lang="en-US" sz="1800">
              <a:latin typeface="Calibri" pitchFamily="34" charset="0"/>
            </a:endParaRPr>
          </a:p>
          <a:p>
            <a:endParaRPr lang="en-US" sz="1800">
              <a:latin typeface="Calibri" pitchFamily="34" charset="0"/>
            </a:endParaRPr>
          </a:p>
          <a:p>
            <a:endParaRPr lang="en-US" sz="1800">
              <a:latin typeface="Calibri" pitchFamily="34" charset="0"/>
            </a:endParaRPr>
          </a:p>
          <a:p>
            <a:endParaRPr lang="en-US" sz="1800">
              <a:latin typeface="Calibri" pitchFamily="34" charset="0"/>
            </a:endParaRPr>
          </a:p>
          <a:p>
            <a:endParaRPr lang="en-US" sz="1800">
              <a:latin typeface="Calibri" pitchFamily="34" charset="0"/>
            </a:endParaRPr>
          </a:p>
          <a:p>
            <a:endParaRPr lang="en-US" sz="1800">
              <a:latin typeface="Calibri" pitchFamily="34" charset="0"/>
            </a:endParaRPr>
          </a:p>
          <a:p>
            <a:endParaRPr lang="en-US" sz="1800">
              <a:latin typeface="Calibri" pitchFamily="34" charset="0"/>
            </a:endParaRPr>
          </a:p>
          <a:p>
            <a:endParaRPr lang="en-US" sz="1800">
              <a:latin typeface="Calibri" pitchFamily="34" charset="0"/>
            </a:endParaRPr>
          </a:p>
          <a:p>
            <a:endParaRPr lang="en-US" sz="1800">
              <a:latin typeface="Calibri" pitchFamily="34" charset="0"/>
            </a:endParaRPr>
          </a:p>
          <a:p>
            <a:endParaRPr lang="en-US" sz="1800">
              <a:latin typeface="Calibri" pitchFamily="34" charset="0"/>
            </a:endParaRPr>
          </a:p>
          <a:p>
            <a:endParaRPr lang="en-US" sz="1800">
              <a:latin typeface="Calibri" pitchFamily="34" charset="0"/>
            </a:endParaRPr>
          </a:p>
          <a:p>
            <a:endParaRPr lang="en-US" sz="1800">
              <a:latin typeface="Calibri" pitchFamily="34" charset="0"/>
            </a:endParaRPr>
          </a:p>
          <a:p>
            <a:endParaRPr lang="en-US" sz="1800">
              <a:latin typeface="Calibri" pitchFamily="34" charset="0"/>
            </a:endParaRPr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2895600" y="11430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8800">
                <a:latin typeface="Calibri" pitchFamily="34" charset="0"/>
              </a:rPr>
              <a:t>λ=</a:t>
            </a:r>
            <a:endParaRPr lang="en-US" sz="8800">
              <a:latin typeface="Calibri" pitchFamily="34" charset="0"/>
            </a:endParaRPr>
          </a:p>
        </p:txBody>
      </p:sp>
      <p:grpSp>
        <p:nvGrpSpPr>
          <p:cNvPr id="16387" name="Group 10"/>
          <p:cNvGrpSpPr>
            <a:grpSpLocks/>
          </p:cNvGrpSpPr>
          <p:nvPr/>
        </p:nvGrpSpPr>
        <p:grpSpPr bwMode="auto">
          <a:xfrm>
            <a:off x="4191000" y="990601"/>
            <a:ext cx="1295400" cy="1903749"/>
            <a:chOff x="5257800" y="2819449"/>
            <a:chExt cx="1295400" cy="1904040"/>
          </a:xfrm>
        </p:grpSpPr>
        <p:sp>
          <p:nvSpPr>
            <p:cNvPr id="16388" name="TextBox 5"/>
            <p:cNvSpPr txBox="1">
              <a:spLocks noChangeArrowheads="1"/>
            </p:cNvSpPr>
            <p:nvPr/>
          </p:nvSpPr>
          <p:spPr bwMode="auto">
            <a:xfrm>
              <a:off x="5715000" y="2819449"/>
              <a:ext cx="685800" cy="101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6000" dirty="0" smtClean="0">
                  <a:latin typeface="Calibri" pitchFamily="34" charset="0"/>
                </a:rPr>
                <a:t>c</a:t>
              </a:r>
              <a:endParaRPr lang="en-US" sz="6000" dirty="0">
                <a:latin typeface="Calibri" pitchFamily="34" charset="0"/>
              </a:endParaRPr>
            </a:p>
          </p:txBody>
        </p:sp>
        <p:sp>
          <p:nvSpPr>
            <p:cNvPr id="16389" name="TextBox 7"/>
            <p:cNvSpPr txBox="1">
              <a:spLocks noChangeArrowheads="1"/>
            </p:cNvSpPr>
            <p:nvPr/>
          </p:nvSpPr>
          <p:spPr bwMode="auto">
            <a:xfrm>
              <a:off x="5638800" y="3276718"/>
              <a:ext cx="838200" cy="1446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l-GR" sz="8800" dirty="0" smtClean="0">
                  <a:latin typeface="Calibri" pitchFamily="34" charset="0"/>
                </a:rPr>
                <a:t>γ</a:t>
              </a:r>
              <a:endParaRPr lang="el-GR" sz="88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5257800" y="3733986"/>
              <a:ext cx="12954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4572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o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dirty="0">
                <a:latin typeface="Calibri" pitchFamily="34" charset="0"/>
              </a:rPr>
              <a:t>i 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dirty="0">
                <a:latin typeface="Calibri" pitchFamily="34" charset="0"/>
              </a:rPr>
              <a:t>u 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dirty="0">
                <a:latin typeface="Calibri" pitchFamily="34" charset="0"/>
              </a:rPr>
              <a:t>e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	</a:t>
            </a:r>
            <a:endParaRPr lang="en-US" sz="6000" b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40962" name="Group 15"/>
          <p:cNvGrpSpPr>
            <a:grpSpLocks/>
          </p:cNvGrpSpPr>
          <p:nvPr/>
        </p:nvGrpSpPr>
        <p:grpSpPr bwMode="auto">
          <a:xfrm>
            <a:off x="2057400" y="533400"/>
            <a:ext cx="4800600" cy="2232025"/>
            <a:chOff x="2057400" y="533400"/>
            <a:chExt cx="4800600" cy="2231792"/>
          </a:xfrm>
        </p:grpSpPr>
        <p:grpSp>
          <p:nvGrpSpPr>
            <p:cNvPr id="40964" name="Group 14"/>
            <p:cNvGrpSpPr>
              <a:grpSpLocks/>
            </p:cNvGrpSpPr>
            <p:nvPr/>
          </p:nvGrpSpPr>
          <p:grpSpPr bwMode="auto">
            <a:xfrm>
              <a:off x="3581400" y="1143000"/>
              <a:ext cx="1447800" cy="1588"/>
              <a:chOff x="6172200" y="1143000"/>
              <a:chExt cx="1447800" cy="1588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6934200" y="1142936"/>
                <a:ext cx="685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6172200" y="1142936"/>
                <a:ext cx="381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65" name="Group 13"/>
            <p:cNvGrpSpPr>
              <a:grpSpLocks/>
            </p:cNvGrpSpPr>
            <p:nvPr/>
          </p:nvGrpSpPr>
          <p:grpSpPr bwMode="auto">
            <a:xfrm>
              <a:off x="2819400" y="533400"/>
              <a:ext cx="3124200" cy="1165086"/>
              <a:chOff x="5410200" y="533400"/>
              <a:chExt cx="3124200" cy="1165086"/>
            </a:xfrm>
          </p:grpSpPr>
          <p:sp>
            <p:nvSpPr>
              <p:cNvPr id="40967" name="Rectangle 9"/>
              <p:cNvSpPr>
                <a:spLocks noChangeArrowheads="1"/>
              </p:cNvSpPr>
              <p:nvPr/>
            </p:nvSpPr>
            <p:spPr bwMode="auto">
              <a:xfrm>
                <a:off x="5410200" y="533400"/>
                <a:ext cx="3124200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dirty="0">
                    <a:latin typeface="Calibri" pitchFamily="34" charset="0"/>
                  </a:rPr>
                  <a:t>F = ma</a:t>
                </a:r>
                <a:endParaRPr lang="en-US" sz="4000" baseline="-25000" dirty="0">
                  <a:latin typeface="Calibri" pitchFamily="34" charset="0"/>
                </a:endParaRPr>
              </a:p>
            </p:txBody>
          </p:sp>
          <p:sp>
            <p:nvSpPr>
              <p:cNvPr id="40968" name="Rectangle 8"/>
              <p:cNvSpPr>
                <a:spLocks noChangeArrowheads="1"/>
              </p:cNvSpPr>
              <p:nvPr/>
            </p:nvSpPr>
            <p:spPr bwMode="auto">
              <a:xfrm>
                <a:off x="6934200" y="990600"/>
                <a:ext cx="762000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dirty="0">
                    <a:latin typeface="Calibri" pitchFamily="34" charset="0"/>
                  </a:rPr>
                  <a:t>a</a:t>
                </a:r>
                <a:endParaRPr lang="en-US" sz="4000" baseline="-25000" dirty="0">
                  <a:latin typeface="Calibri" pitchFamily="34" charset="0"/>
                </a:endParaRPr>
              </a:p>
            </p:txBody>
          </p:sp>
          <p:sp>
            <p:nvSpPr>
              <p:cNvPr id="40969" name="Rectangle 10"/>
              <p:cNvSpPr>
                <a:spLocks noChangeArrowheads="1"/>
              </p:cNvSpPr>
              <p:nvPr/>
            </p:nvSpPr>
            <p:spPr bwMode="auto">
              <a:xfrm>
                <a:off x="6019800" y="990600"/>
                <a:ext cx="762000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dirty="0">
                    <a:latin typeface="Calibri" pitchFamily="34" charset="0"/>
                  </a:rPr>
                  <a:t>a</a:t>
                </a:r>
                <a:endParaRPr lang="en-US" sz="4000" baseline="-25000" dirty="0">
                  <a:latin typeface="Calibri" pitchFamily="34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6858048" y="990528"/>
                <a:ext cx="914304" cy="457200"/>
              </a:xfrm>
              <a:prstGeom prst="line">
                <a:avLst/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966" name="Rectangle 12"/>
            <p:cNvSpPr>
              <a:spLocks noChangeArrowheads="1"/>
            </p:cNvSpPr>
            <p:nvPr/>
          </p:nvSpPr>
          <p:spPr bwMode="auto">
            <a:xfrm>
              <a:off x="2057400" y="2057400"/>
              <a:ext cx="4800600" cy="707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6000" baseline="-25000" dirty="0">
                <a:latin typeface="Calibri" pitchFamily="34" charset="0"/>
              </a:endParaRPr>
            </a:p>
          </p:txBody>
        </p:sp>
      </p:grpSp>
      <p:sp>
        <p:nvSpPr>
          <p:cNvPr id="40963" name="Rectangle 18"/>
          <p:cNvSpPr>
            <a:spLocks noChangeArrowheads="1"/>
          </p:cNvSpPr>
          <p:nvPr/>
        </p:nvSpPr>
        <p:spPr bwMode="auto">
          <a:xfrm>
            <a:off x="0" y="297180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600" dirty="0">
                <a:latin typeface="Calibri" pitchFamily="34" charset="0"/>
              </a:rPr>
              <a:t>F</a:t>
            </a:r>
            <a:r>
              <a:rPr lang="en-US" sz="96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9600" dirty="0">
                <a:latin typeface="Calibri" pitchFamily="34" charset="0"/>
              </a:rPr>
              <a:t>o a em</a:t>
            </a:r>
            <a:endParaRPr lang="en-US" sz="9600" baseline="-25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4572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o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dirty="0">
                <a:latin typeface="Calibri" pitchFamily="34" charset="0"/>
              </a:rPr>
              <a:t>i 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dirty="0">
                <a:latin typeface="Calibri" pitchFamily="34" charset="0"/>
              </a:rPr>
              <a:t>u 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dirty="0">
                <a:latin typeface="Calibri" pitchFamily="34" charset="0"/>
              </a:rPr>
              <a:t>e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	</a:t>
            </a:r>
            <a:endParaRPr lang="en-US" sz="6000" b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41986" name="Group 15"/>
          <p:cNvGrpSpPr>
            <a:grpSpLocks/>
          </p:cNvGrpSpPr>
          <p:nvPr/>
        </p:nvGrpSpPr>
        <p:grpSpPr bwMode="auto">
          <a:xfrm>
            <a:off x="1752600" y="914401"/>
            <a:ext cx="5867400" cy="2387262"/>
            <a:chOff x="1171135" y="533400"/>
            <a:chExt cx="5686865" cy="2142337"/>
          </a:xfrm>
        </p:grpSpPr>
        <p:grpSp>
          <p:nvGrpSpPr>
            <p:cNvPr id="41988" name="Group 14"/>
            <p:cNvGrpSpPr>
              <a:grpSpLocks/>
            </p:cNvGrpSpPr>
            <p:nvPr/>
          </p:nvGrpSpPr>
          <p:grpSpPr bwMode="auto">
            <a:xfrm>
              <a:off x="3581400" y="1143000"/>
              <a:ext cx="1447800" cy="1588"/>
              <a:chOff x="6172200" y="1143000"/>
              <a:chExt cx="1447800" cy="1588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6934200" y="1142919"/>
                <a:ext cx="685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6172200" y="1142919"/>
                <a:ext cx="381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989" name="Group 13"/>
            <p:cNvGrpSpPr>
              <a:grpSpLocks/>
            </p:cNvGrpSpPr>
            <p:nvPr/>
          </p:nvGrpSpPr>
          <p:grpSpPr bwMode="auto">
            <a:xfrm>
              <a:off x="2819400" y="533400"/>
              <a:ext cx="3124200" cy="1165086"/>
              <a:chOff x="5410200" y="533400"/>
              <a:chExt cx="3124200" cy="1165086"/>
            </a:xfrm>
          </p:grpSpPr>
          <p:sp>
            <p:nvSpPr>
              <p:cNvPr id="41991" name="Rectangle 9"/>
              <p:cNvSpPr>
                <a:spLocks noChangeArrowheads="1"/>
              </p:cNvSpPr>
              <p:nvPr/>
            </p:nvSpPr>
            <p:spPr bwMode="auto">
              <a:xfrm>
                <a:off x="5410200" y="533400"/>
                <a:ext cx="3124200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dirty="0">
                    <a:latin typeface="Calibri" pitchFamily="34" charset="0"/>
                  </a:rPr>
                  <a:t>F = ma</a:t>
                </a:r>
                <a:endParaRPr lang="en-US" sz="4000" baseline="-25000" dirty="0">
                  <a:latin typeface="Calibri" pitchFamily="34" charset="0"/>
                </a:endParaRPr>
              </a:p>
            </p:txBody>
          </p:sp>
          <p:sp>
            <p:nvSpPr>
              <p:cNvPr id="41992" name="Rectangle 8"/>
              <p:cNvSpPr>
                <a:spLocks noChangeArrowheads="1"/>
              </p:cNvSpPr>
              <p:nvPr/>
            </p:nvSpPr>
            <p:spPr bwMode="auto">
              <a:xfrm>
                <a:off x="6934200" y="990600"/>
                <a:ext cx="762000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dirty="0">
                    <a:latin typeface="Calibri" pitchFamily="34" charset="0"/>
                  </a:rPr>
                  <a:t>a</a:t>
                </a:r>
                <a:endParaRPr lang="en-US" sz="4000" baseline="-25000" dirty="0">
                  <a:latin typeface="Calibri" pitchFamily="34" charset="0"/>
                </a:endParaRPr>
              </a:p>
            </p:txBody>
          </p:sp>
          <p:sp>
            <p:nvSpPr>
              <p:cNvPr id="41993" name="Rectangle 10"/>
              <p:cNvSpPr>
                <a:spLocks noChangeArrowheads="1"/>
              </p:cNvSpPr>
              <p:nvPr/>
            </p:nvSpPr>
            <p:spPr bwMode="auto">
              <a:xfrm>
                <a:off x="6019800" y="990600"/>
                <a:ext cx="762000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dirty="0">
                    <a:latin typeface="Calibri" pitchFamily="34" charset="0"/>
                  </a:rPr>
                  <a:t>a</a:t>
                </a:r>
                <a:endParaRPr lang="en-US" sz="4000" baseline="-25000" dirty="0">
                  <a:latin typeface="Calibri" pitchFamily="34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6858061" y="990509"/>
                <a:ext cx="914278" cy="457200"/>
              </a:xfrm>
              <a:prstGeom prst="line">
                <a:avLst/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990" name="Rectangle 12"/>
            <p:cNvSpPr>
              <a:spLocks noChangeArrowheads="1"/>
            </p:cNvSpPr>
            <p:nvPr/>
          </p:nvSpPr>
          <p:spPr bwMode="auto">
            <a:xfrm>
              <a:off x="1171135" y="1764278"/>
              <a:ext cx="5686865" cy="911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6000" dirty="0">
                  <a:latin typeface="Calibri" pitchFamily="34" charset="0"/>
                </a:rPr>
                <a:t>F o a  em</a:t>
              </a:r>
              <a:endParaRPr lang="en-US" sz="6000" baseline="-25000" dirty="0">
                <a:latin typeface="Calibri" pitchFamily="34" charset="0"/>
              </a:endParaRPr>
            </a:p>
          </p:txBody>
        </p:sp>
      </p:grpSp>
      <p:sp>
        <p:nvSpPr>
          <p:cNvPr id="41987" name="Rectangle 18"/>
          <p:cNvSpPr>
            <a:spLocks noChangeArrowheads="1"/>
          </p:cNvSpPr>
          <p:nvPr/>
        </p:nvSpPr>
        <p:spPr bwMode="auto">
          <a:xfrm>
            <a:off x="0" y="358140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600" dirty="0">
                <a:latin typeface="Calibri" pitchFamily="34" charset="0"/>
              </a:rPr>
              <a:t>F</a:t>
            </a:r>
            <a:r>
              <a:rPr lang="en-US" sz="9600" dirty="0">
                <a:solidFill>
                  <a:srgbClr val="00B050"/>
                </a:solidFill>
                <a:latin typeface="Calibri" pitchFamily="34" charset="0"/>
              </a:rPr>
              <a:t>l</a:t>
            </a:r>
            <a:r>
              <a:rPr lang="en-US" sz="9600" dirty="0">
                <a:latin typeface="Calibri" pitchFamily="34" charset="0"/>
              </a:rPr>
              <a:t>oa</a:t>
            </a:r>
            <a:r>
              <a:rPr lang="en-US" sz="9600" dirty="0">
                <a:solidFill>
                  <a:srgbClr val="00B050"/>
                </a:solidFill>
                <a:latin typeface="Calibri" pitchFamily="34" charset="0"/>
              </a:rPr>
              <a:t>t’</a:t>
            </a:r>
            <a:r>
              <a:rPr lang="en-US" sz="9600" dirty="0">
                <a:latin typeface="Calibri" pitchFamily="34" charset="0"/>
              </a:rPr>
              <a:t>em</a:t>
            </a:r>
            <a:endParaRPr lang="en-US" sz="9600" baseline="-25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b="1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b="1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b="1" dirty="0">
                <a:latin typeface="Calibri" pitchFamily="34" charset="0"/>
              </a:rPr>
              <a:t>quals</a:t>
            </a:r>
          </a:p>
        </p:txBody>
      </p:sp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228600" y="2895600"/>
            <a:ext cx="8915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 b="1" baseline="18000" dirty="0">
                <a:latin typeface="Calibri" pitchFamily="34" charset="0"/>
              </a:rPr>
              <a:t>except, </a:t>
            </a:r>
            <a:r>
              <a:rPr lang="en-US" sz="6600" b="1" baseline="18000" dirty="0" err="1" smtClean="0">
                <a:latin typeface="Calibri" pitchFamily="34" charset="0"/>
              </a:rPr>
              <a:t>i</a:t>
            </a:r>
            <a:r>
              <a:rPr lang="en-US" sz="6600" b="1" baseline="18000" smtClean="0">
                <a:latin typeface="Calibri" pitchFamily="34" charset="0"/>
              </a:rPr>
              <a:t> </a:t>
            </a:r>
            <a:r>
              <a:rPr lang="en-US" sz="6600" b="1" baseline="18000" dirty="0">
                <a:latin typeface="Calibri" pitchFamily="34" charset="0"/>
              </a:rPr>
              <a:t>build rabbits 4 cats on 2 hats</a:t>
            </a:r>
          </a:p>
          <a:p>
            <a:endParaRPr lang="en-US" sz="6000" b="1" baseline="18000" dirty="0">
              <a:solidFill>
                <a:srgbClr val="98B40C"/>
              </a:solidFill>
              <a:latin typeface="Calibri" pitchFamily="34" charset="0"/>
            </a:endParaRPr>
          </a:p>
          <a:p>
            <a:endParaRPr lang="en-US" sz="1800" b="1" baseline="180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3352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b="1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b="1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b="1" dirty="0">
                <a:latin typeface="Calibri" pitchFamily="34" charset="0"/>
              </a:rPr>
              <a:t>quals</a:t>
            </a: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685800" y="2895600"/>
            <a:ext cx="77724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 baseline="18000" dirty="0">
                <a:latin typeface="Calibri" pitchFamily="34" charset="0"/>
              </a:rPr>
              <a:t>ex</a:t>
            </a:r>
            <a:r>
              <a:rPr lang="en-US" sz="5400" b="1" baseline="18000" dirty="0">
                <a:solidFill>
                  <a:srgbClr val="C00000"/>
                </a:solidFill>
                <a:latin typeface="Calibri" pitchFamily="34" charset="0"/>
              </a:rPr>
              <a:t>c</a:t>
            </a:r>
            <a:r>
              <a:rPr lang="en-US" sz="5400" b="1" baseline="18000" dirty="0">
                <a:latin typeface="Calibri" pitchFamily="34" charset="0"/>
              </a:rPr>
              <a:t>e</a:t>
            </a:r>
            <a:r>
              <a:rPr lang="en-US" sz="5400" b="1" baseline="18000" dirty="0">
                <a:solidFill>
                  <a:srgbClr val="00B050"/>
                </a:solidFill>
                <a:latin typeface="Calibri" pitchFamily="34" charset="0"/>
              </a:rPr>
              <a:t>pt</a:t>
            </a:r>
            <a:r>
              <a:rPr lang="en-US" sz="6000" b="1" baseline="18000" dirty="0">
                <a:latin typeface="Calibri" pitchFamily="34" charset="0"/>
              </a:rPr>
              <a:t>, </a:t>
            </a:r>
            <a:r>
              <a:rPr lang="en-US" sz="6000" b="1" baseline="18000" dirty="0" err="1" smtClean="0">
                <a:latin typeface="Calibri" pitchFamily="34" charset="0"/>
              </a:rPr>
              <a:t>i</a:t>
            </a:r>
            <a:r>
              <a:rPr lang="en-US" sz="6000" b="1" baseline="18000" dirty="0" smtClean="0">
                <a:latin typeface="Calibri" pitchFamily="34" charset="0"/>
              </a:rPr>
              <a:t> </a:t>
            </a:r>
            <a:r>
              <a:rPr lang="en-US" sz="6000" b="1" baseline="18000" dirty="0">
                <a:solidFill>
                  <a:srgbClr val="00B0F0"/>
                </a:solidFill>
                <a:latin typeface="Calibri" pitchFamily="34" charset="0"/>
              </a:rPr>
              <a:t>b</a:t>
            </a:r>
            <a:r>
              <a:rPr lang="en-US" sz="6000" b="1" baseline="18000" dirty="0">
                <a:latin typeface="Calibri" pitchFamily="34" charset="0"/>
              </a:rPr>
              <a:t>ui</a:t>
            </a:r>
            <a:r>
              <a:rPr lang="en-US" sz="6000" b="1" baseline="18000" dirty="0">
                <a:solidFill>
                  <a:srgbClr val="00B050"/>
                </a:solidFill>
                <a:latin typeface="Calibri" pitchFamily="34" charset="0"/>
              </a:rPr>
              <a:t>ld</a:t>
            </a:r>
            <a:r>
              <a:rPr lang="en-US" sz="6000" b="1" baseline="180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6000" b="1" baseline="18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r</a:t>
            </a:r>
            <a:r>
              <a:rPr lang="en-US" sz="6000" baseline="18000" dirty="0" smtClean="0">
                <a:latin typeface="Calibri" pitchFamily="34" charset="0"/>
              </a:rPr>
              <a:t>a</a:t>
            </a:r>
            <a:r>
              <a:rPr lang="en-US" sz="6000" b="1" baseline="18000" dirty="0" smtClean="0">
                <a:solidFill>
                  <a:srgbClr val="00B0F0"/>
                </a:solidFill>
                <a:latin typeface="Calibri" pitchFamily="34" charset="0"/>
              </a:rPr>
              <a:t>bb</a:t>
            </a:r>
            <a:r>
              <a:rPr lang="en-US" sz="6000" b="1" baseline="18000" dirty="0" smtClean="0">
                <a:latin typeface="Calibri" pitchFamily="34" charset="0"/>
              </a:rPr>
              <a:t>i</a:t>
            </a:r>
            <a:r>
              <a:rPr lang="en-US" sz="6000" b="1" baseline="18000" dirty="0" smtClean="0">
                <a:solidFill>
                  <a:srgbClr val="00B050"/>
                </a:solidFill>
                <a:latin typeface="Calibri" pitchFamily="34" charset="0"/>
              </a:rPr>
              <a:t>ts</a:t>
            </a:r>
            <a:r>
              <a:rPr lang="en-US" sz="6000" b="1" baseline="18000" dirty="0" smtClean="0">
                <a:latin typeface="Calibri" pitchFamily="34" charset="0"/>
              </a:rPr>
              <a:t> </a:t>
            </a:r>
            <a:r>
              <a:rPr lang="en-US" sz="6000" b="1" baseline="18000" dirty="0">
                <a:latin typeface="Calibri" pitchFamily="34" charset="0"/>
              </a:rPr>
              <a:t>4 </a:t>
            </a:r>
            <a:r>
              <a:rPr lang="en-US" sz="6000" b="1" baseline="18000" dirty="0">
                <a:solidFill>
                  <a:srgbClr val="00B0F0"/>
                </a:solidFill>
                <a:latin typeface="Calibri" pitchFamily="34" charset="0"/>
              </a:rPr>
              <a:t>ca</a:t>
            </a:r>
            <a:r>
              <a:rPr lang="en-US" sz="6000" b="1" baseline="18000" dirty="0">
                <a:solidFill>
                  <a:srgbClr val="00B050"/>
                </a:solidFill>
                <a:latin typeface="Calibri" pitchFamily="34" charset="0"/>
              </a:rPr>
              <a:t>ts</a:t>
            </a:r>
            <a:r>
              <a:rPr lang="en-US" sz="6000" b="1" baseline="18000" dirty="0">
                <a:latin typeface="Calibri" pitchFamily="34" charset="0"/>
              </a:rPr>
              <a:t> o</a:t>
            </a:r>
            <a:r>
              <a:rPr lang="en-US" sz="6000" b="1" baseline="18000" dirty="0">
                <a:solidFill>
                  <a:srgbClr val="00B050"/>
                </a:solidFill>
                <a:latin typeface="Calibri" pitchFamily="34" charset="0"/>
              </a:rPr>
              <a:t>n</a:t>
            </a:r>
            <a:r>
              <a:rPr lang="en-US" sz="6000" b="1" baseline="18000" dirty="0">
                <a:latin typeface="Calibri" pitchFamily="34" charset="0"/>
              </a:rPr>
              <a:t> </a:t>
            </a:r>
          </a:p>
          <a:p>
            <a:r>
              <a:rPr lang="en-US" sz="6000" b="1" baseline="18000" dirty="0">
                <a:latin typeface="Calibri" pitchFamily="34" charset="0"/>
              </a:rPr>
              <a:t>		2 </a:t>
            </a:r>
            <a:r>
              <a:rPr lang="en-US" sz="6000" b="1" baseline="18000" dirty="0">
                <a:solidFill>
                  <a:srgbClr val="00B050"/>
                </a:solidFill>
                <a:latin typeface="Calibri" pitchFamily="34" charset="0"/>
              </a:rPr>
              <a:t>h</a:t>
            </a:r>
            <a:r>
              <a:rPr lang="en-US" sz="6000" b="1" baseline="18000" dirty="0">
                <a:solidFill>
                  <a:srgbClr val="00B0F0"/>
                </a:solidFill>
                <a:latin typeface="Calibri" pitchFamily="34" charset="0"/>
              </a:rPr>
              <a:t>a</a:t>
            </a:r>
            <a:r>
              <a:rPr lang="en-US" sz="6000" b="1" baseline="18000" dirty="0">
                <a:solidFill>
                  <a:srgbClr val="00B050"/>
                </a:solidFill>
                <a:latin typeface="Calibri" pitchFamily="34" charset="0"/>
              </a:rPr>
              <a:t>ts</a:t>
            </a:r>
          </a:p>
          <a:p>
            <a:pPr>
              <a:buFont typeface="Arial" charset="0"/>
              <a:buChar char="•"/>
            </a:pPr>
            <a:r>
              <a:rPr lang="en-US" sz="3600" dirty="0">
                <a:latin typeface="Calibri" pitchFamily="34" charset="0"/>
              </a:rPr>
              <a:t>mathematical operations</a:t>
            </a:r>
          </a:p>
          <a:p>
            <a:pPr>
              <a:buFont typeface="Arial" charset="0"/>
              <a:buChar char="•"/>
            </a:pPr>
            <a:r>
              <a:rPr lang="en-US" sz="3600" dirty="0">
                <a:solidFill>
                  <a:srgbClr val="00B0F0"/>
                </a:solidFill>
                <a:latin typeface="Calibri" pitchFamily="34" charset="0"/>
              </a:rPr>
              <a:t>given variables</a:t>
            </a:r>
          </a:p>
          <a:p>
            <a:pPr>
              <a:buFont typeface="Arial" charset="0"/>
              <a:buChar char="•"/>
            </a:pPr>
            <a:r>
              <a:rPr lang="en-US" sz="3600" dirty="0">
                <a:solidFill>
                  <a:srgbClr val="FF0000"/>
                </a:solidFill>
                <a:latin typeface="Calibri" pitchFamily="34" charset="0"/>
              </a:rPr>
              <a:t>not given variable</a:t>
            </a:r>
            <a:endParaRPr lang="en-US" sz="6000" b="1" baseline="18000" dirty="0">
              <a:solidFill>
                <a:srgbClr val="98B40C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3600" b="1" dirty="0">
                <a:solidFill>
                  <a:srgbClr val="00B050"/>
                </a:solidFill>
                <a:latin typeface="Calibri" pitchFamily="34" charset="0"/>
              </a:rPr>
              <a:t>extraneous additional consonants</a:t>
            </a:r>
          </a:p>
          <a:p>
            <a:endParaRPr lang="en-US" sz="6000" b="1" baseline="18000" dirty="0">
              <a:solidFill>
                <a:srgbClr val="98B40C"/>
              </a:solidFill>
              <a:latin typeface="Calibri" pitchFamily="34" charset="0"/>
            </a:endParaRPr>
          </a:p>
          <a:p>
            <a:endParaRPr lang="en-US" sz="1800" b="1" baseline="18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286000" y="304800"/>
            <a:ext cx="5943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/>
              <a:t>I=mean free path			V</a:t>
            </a:r>
          </a:p>
          <a:p>
            <a:r>
              <a:rPr lang="en-US" sz="1800" dirty="0"/>
              <a:t>     *electric current		V</a:t>
            </a:r>
          </a:p>
          <a:p>
            <a:r>
              <a:rPr lang="en-US" sz="1800" dirty="0"/>
              <a:t>     *Moment of inertia		V</a:t>
            </a:r>
          </a:p>
          <a:p>
            <a:r>
              <a:rPr lang="en-US" sz="1800" dirty="0"/>
              <a:t>     *luminous intensity (dФ/dω)  	V</a:t>
            </a:r>
          </a:p>
          <a:p>
            <a:r>
              <a:rPr lang="en-US" sz="1800" dirty="0"/>
              <a:t>i=electric current			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b="1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b="1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b="1" dirty="0">
                <a:latin typeface="Calibri" pitchFamily="34" charset="0"/>
              </a:rPr>
              <a:t>quals</a:t>
            </a:r>
          </a:p>
        </p:txBody>
      </p:sp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381000" y="2362200"/>
            <a:ext cx="82296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>
                <a:latin typeface="Calibri" pitchFamily="34" charset="0"/>
              </a:rPr>
              <a:t>ex</a:t>
            </a:r>
            <a:r>
              <a:rPr lang="en-US" sz="4400" b="1" dirty="0">
                <a:solidFill>
                  <a:srgbClr val="FF0000"/>
                </a:solidFill>
                <a:latin typeface="Calibri" pitchFamily="34" charset="0"/>
              </a:rPr>
              <a:t>c</a:t>
            </a:r>
            <a:r>
              <a:rPr lang="en-US" sz="4400" b="1" dirty="0">
                <a:latin typeface="Calibri" pitchFamily="34" charset="0"/>
              </a:rPr>
              <a:t>e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pt</a:t>
            </a:r>
            <a:r>
              <a:rPr lang="en-US" sz="4400" b="1" dirty="0">
                <a:solidFill>
                  <a:srgbClr val="98B40C"/>
                </a:solidFill>
                <a:latin typeface="Calibri" pitchFamily="34" charset="0"/>
              </a:rPr>
              <a:t>, </a:t>
            </a:r>
            <a:r>
              <a:rPr lang="en-US" sz="4400" b="1" dirty="0">
                <a:latin typeface="Calibri" pitchFamily="34" charset="0"/>
              </a:rPr>
              <a:t>i 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b</a:t>
            </a:r>
            <a:r>
              <a:rPr lang="en-US" sz="4400" b="1" dirty="0">
                <a:latin typeface="Calibri" pitchFamily="34" charset="0"/>
              </a:rPr>
              <a:t>ui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ld</a:t>
            </a:r>
            <a:r>
              <a:rPr lang="en-US" sz="4400" b="1" dirty="0">
                <a:latin typeface="Calibri" pitchFamily="34" charset="0"/>
              </a:rPr>
              <a:t> </a:t>
            </a:r>
            <a:r>
              <a:rPr lang="en-US" sz="4400" b="1" dirty="0">
                <a:solidFill>
                  <a:srgbClr val="FFC000"/>
                </a:solidFill>
                <a:latin typeface="Calibri" pitchFamily="34" charset="0"/>
              </a:rPr>
              <a:t>r</a:t>
            </a:r>
            <a:r>
              <a:rPr lang="en-US" sz="4400" b="1" dirty="0">
                <a:latin typeface="Calibri" pitchFamily="34" charset="0"/>
              </a:rPr>
              <a:t>a</a:t>
            </a:r>
            <a:r>
              <a:rPr lang="en-US" sz="4400" b="1" dirty="0">
                <a:solidFill>
                  <a:srgbClr val="00B0F0"/>
                </a:solidFill>
                <a:latin typeface="Calibri" pitchFamily="34" charset="0"/>
              </a:rPr>
              <a:t>bb</a:t>
            </a:r>
            <a:r>
              <a:rPr lang="en-US" sz="4400" b="1" dirty="0">
                <a:latin typeface="Calibri" pitchFamily="34" charset="0"/>
              </a:rPr>
              <a:t>i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ts</a:t>
            </a:r>
            <a:r>
              <a:rPr lang="en-US" sz="4400" b="1" dirty="0">
                <a:latin typeface="Calibri" pitchFamily="34" charset="0"/>
              </a:rPr>
              <a:t> 4 </a:t>
            </a:r>
            <a:r>
              <a:rPr lang="en-US" sz="4400" b="1" dirty="0">
                <a:solidFill>
                  <a:srgbClr val="00B0F0"/>
                </a:solidFill>
                <a:latin typeface="Calibri" pitchFamily="34" charset="0"/>
              </a:rPr>
              <a:t>ca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ts</a:t>
            </a:r>
            <a:r>
              <a:rPr lang="en-US" sz="4400" b="1" dirty="0">
                <a:latin typeface="Calibri" pitchFamily="34" charset="0"/>
              </a:rPr>
              <a:t> o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n</a:t>
            </a:r>
            <a:r>
              <a:rPr lang="en-US" sz="4400" b="1" dirty="0">
                <a:latin typeface="Calibri" pitchFamily="34" charset="0"/>
              </a:rPr>
              <a:t> </a:t>
            </a:r>
          </a:p>
          <a:p>
            <a:pPr algn="ctr"/>
            <a:r>
              <a:rPr lang="en-US" sz="4400" b="1" dirty="0">
                <a:latin typeface="Calibri" pitchFamily="34" charset="0"/>
              </a:rPr>
              <a:t>2 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h</a:t>
            </a:r>
            <a:r>
              <a:rPr lang="en-US" sz="4400" b="1" dirty="0">
                <a:solidFill>
                  <a:srgbClr val="00B0F0"/>
                </a:solidFill>
                <a:latin typeface="Calibri" pitchFamily="34" charset="0"/>
              </a:rPr>
              <a:t>a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ts</a:t>
            </a:r>
          </a:p>
          <a:p>
            <a:pPr algn="ctr"/>
            <a:endParaRPr lang="en-US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45059" name="Group 24"/>
          <p:cNvGrpSpPr>
            <a:grpSpLocks/>
          </p:cNvGrpSpPr>
          <p:nvPr/>
        </p:nvGrpSpPr>
        <p:grpSpPr bwMode="auto">
          <a:xfrm>
            <a:off x="533400" y="4038600"/>
            <a:ext cx="8229600" cy="1877910"/>
            <a:chOff x="381000" y="3962400"/>
            <a:chExt cx="8229600" cy="1878224"/>
          </a:xfrm>
        </p:grpSpPr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381000" y="3962400"/>
              <a:ext cx="8229600" cy="1046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400" b="1" dirty="0">
                  <a:latin typeface="Calibri" pitchFamily="34" charset="0"/>
                </a:rPr>
                <a:t>x = -</a:t>
              </a:r>
              <a:r>
                <a:rPr lang="en-US" sz="4400" b="1" dirty="0">
                  <a:solidFill>
                    <a:srgbClr val="00B0F0"/>
                  </a:solidFill>
                  <a:latin typeface="Calibri" pitchFamily="34" charset="0"/>
                </a:rPr>
                <a:t>b</a:t>
              </a:r>
              <a:r>
                <a:rPr lang="en-US" sz="4400" b="1" dirty="0">
                  <a:latin typeface="Calibri" pitchFamily="34" charset="0"/>
                </a:rPr>
                <a:t> </a:t>
              </a:r>
              <a:r>
                <a:rPr lang="en-US" sz="4400" b="1" u="sng" dirty="0">
                  <a:latin typeface="Calibri" pitchFamily="34" charset="0"/>
                </a:rPr>
                <a:t>+</a:t>
              </a:r>
              <a:r>
                <a:rPr lang="en-US" sz="4400" b="1" dirty="0">
                  <a:latin typeface="Calibri" pitchFamily="34" charset="0"/>
                </a:rPr>
                <a:t>     </a:t>
              </a:r>
              <a:r>
                <a:rPr lang="en-US" sz="4400" b="1" dirty="0">
                  <a:solidFill>
                    <a:srgbClr val="00B0F0"/>
                  </a:solidFill>
                  <a:latin typeface="Calibri" pitchFamily="34" charset="0"/>
                </a:rPr>
                <a:t>b</a:t>
              </a:r>
              <a:r>
                <a:rPr lang="en-US" sz="4400" b="1" baseline="30000" dirty="0">
                  <a:latin typeface="Calibri" pitchFamily="34" charset="0"/>
                </a:rPr>
                <a:t>2</a:t>
              </a:r>
              <a:r>
                <a:rPr lang="en-US" sz="4400" b="1" dirty="0">
                  <a:latin typeface="Calibri" pitchFamily="34" charset="0"/>
                </a:rPr>
                <a:t> – 4 </a:t>
              </a:r>
              <a:r>
                <a:rPr lang="en-US" sz="4400" b="1" dirty="0" err="1">
                  <a:solidFill>
                    <a:srgbClr val="00B0F0"/>
                  </a:solidFill>
                  <a:latin typeface="Calibri" pitchFamily="34" charset="0"/>
                </a:rPr>
                <a:t>ca</a:t>
              </a:r>
              <a:r>
                <a:rPr lang="en-US" sz="4400" b="1" u="sng" dirty="0">
                  <a:latin typeface="Calibri" pitchFamily="34" charset="0"/>
                </a:rPr>
                <a:t> </a:t>
              </a:r>
              <a:r>
                <a:rPr lang="en-US" sz="4400" b="1" dirty="0">
                  <a:latin typeface="Calibri" pitchFamily="34" charset="0"/>
                </a:rPr>
                <a:t> </a:t>
              </a:r>
              <a:endParaRPr lang="en-US" sz="4400" b="1" u="sng" dirty="0">
                <a:solidFill>
                  <a:srgbClr val="C00000"/>
                </a:solidFill>
                <a:latin typeface="Calibri" pitchFamily="34" charset="0"/>
              </a:endParaRPr>
            </a:p>
            <a:p>
              <a:pPr algn="ctr"/>
              <a:endParaRPr lang="en-US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124200" y="4794184"/>
              <a:ext cx="3429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063" name="Rectangle 11"/>
            <p:cNvSpPr>
              <a:spLocks noChangeArrowheads="1"/>
            </p:cNvSpPr>
            <p:nvPr/>
          </p:nvSpPr>
          <p:spPr bwMode="auto">
            <a:xfrm>
              <a:off x="3276600" y="4794184"/>
              <a:ext cx="3048000" cy="1046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latin typeface="Calibri" pitchFamily="34" charset="0"/>
                </a:rPr>
                <a:t>2</a:t>
              </a:r>
              <a:r>
                <a:rPr lang="en-US" sz="4400" b="1" dirty="0">
                  <a:solidFill>
                    <a:srgbClr val="00B0F0"/>
                  </a:solidFill>
                  <a:latin typeface="Calibri" pitchFamily="34" charset="0"/>
                </a:rPr>
                <a:t>a</a:t>
              </a:r>
              <a:r>
                <a:rPr lang="en-US" sz="4400" b="1" u="sng" dirty="0">
                  <a:latin typeface="Calibri" pitchFamily="34" charset="0"/>
                </a:rPr>
                <a:t> </a:t>
              </a:r>
              <a:r>
                <a:rPr lang="en-US" sz="4400" b="1" dirty="0">
                  <a:latin typeface="Calibri" pitchFamily="34" charset="0"/>
                </a:rPr>
                <a:t> </a:t>
              </a:r>
              <a:endParaRPr lang="en-US" sz="4400" b="1" u="sng" dirty="0">
                <a:solidFill>
                  <a:srgbClr val="C00000"/>
                </a:solidFill>
                <a:latin typeface="Calibri" pitchFamily="34" charset="0"/>
              </a:endParaRPr>
            </a:p>
            <a:p>
              <a:pPr algn="ctr"/>
              <a:endParaRPr lang="en-US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4474029" y="4014016"/>
              <a:ext cx="2133600" cy="158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343400" y="4009933"/>
              <a:ext cx="152400" cy="562067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191000" y="4224010"/>
              <a:ext cx="152400" cy="34799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060" name="Rectangle 10"/>
          <p:cNvSpPr>
            <a:spLocks noChangeArrowheads="1"/>
          </p:cNvSpPr>
          <p:nvPr/>
        </p:nvSpPr>
        <p:spPr bwMode="auto">
          <a:xfrm>
            <a:off x="533400" y="556260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>
                <a:solidFill>
                  <a:srgbClr val="FF0000"/>
                </a:solidFill>
                <a:latin typeface="Calibri" pitchFamily="34" charset="0"/>
              </a:rPr>
              <a:t>not given </a:t>
            </a: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variable 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refractivity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					*radius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					</a:t>
            </a:r>
            <a:endParaRPr lang="en-US" sz="1400" b="1" baseline="180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2209800" y="152400"/>
            <a:ext cx="6400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 smtClean="0"/>
              <a:t>e      efficiency		C = #</a:t>
            </a:r>
            <a:endParaRPr lang="en-US" sz="1400" dirty="0" smtClean="0"/>
          </a:p>
          <a:p>
            <a:r>
              <a:rPr lang="en-US" sz="1400" b="1" dirty="0" smtClean="0"/>
              <a:t>        *electron, charge of  	C = 1.60217733(49) x 10</a:t>
            </a:r>
            <a:r>
              <a:rPr lang="en-US" sz="1400" b="1" baseline="30000" dirty="0" smtClean="0"/>
              <a:t>-19</a:t>
            </a:r>
            <a:r>
              <a:rPr lang="en-US" sz="1400" b="1" dirty="0" smtClean="0"/>
              <a:t>C</a:t>
            </a:r>
          </a:p>
          <a:p>
            <a:r>
              <a:rPr lang="en-US" sz="1400" b="1" dirty="0" smtClean="0"/>
              <a:t>	 i.e. elementary charge</a:t>
            </a:r>
            <a:endParaRPr lang="en-US" sz="1400" dirty="0" smtClean="0"/>
          </a:p>
          <a:p>
            <a:r>
              <a:rPr lang="en-US" sz="1400" b="1" dirty="0" smtClean="0"/>
              <a:t>        *elementary charge		V	</a:t>
            </a:r>
            <a:endParaRPr lang="en-US" sz="1400" dirty="0" smtClean="0"/>
          </a:p>
          <a:p>
            <a:r>
              <a:rPr lang="en-US" sz="1400" b="1" dirty="0" smtClean="0"/>
              <a:t>        </a:t>
            </a:r>
            <a:r>
              <a:rPr lang="es-ES" sz="1400" b="1" dirty="0" smtClean="0"/>
              <a:t>*eta ∆ H ∆ </a:t>
            </a:r>
            <a:r>
              <a:rPr lang="en-US" sz="1400" b="1" dirty="0" smtClean="0"/>
              <a:t>ή</a:t>
            </a:r>
            <a:r>
              <a:rPr lang="es-ES" sz="1400" b="1" dirty="0" smtClean="0"/>
              <a:t>  			V</a:t>
            </a:r>
            <a:endParaRPr lang="en-US" sz="1400" dirty="0" smtClean="0"/>
          </a:p>
          <a:p>
            <a:r>
              <a:rPr lang="es-ES" sz="1400" b="1" dirty="0" smtClean="0"/>
              <a:t>        *natural </a:t>
            </a:r>
            <a:r>
              <a:rPr lang="es-ES" sz="1400" b="1" dirty="0" err="1" smtClean="0"/>
              <a:t>logarithm</a:t>
            </a:r>
            <a:r>
              <a:rPr lang="es-ES" sz="1400" b="1" dirty="0" smtClean="0"/>
              <a:t> base	C = 2.7</a:t>
            </a:r>
            <a:r>
              <a:rPr lang="es-ES" sz="1400" b="1" dirty="0" smtClean="0">
                <a:solidFill>
                  <a:srgbClr val="FF0000"/>
                </a:solidFill>
              </a:rPr>
              <a:t>/</a:t>
            </a:r>
            <a:r>
              <a:rPr lang="es-ES" sz="1400" b="1" dirty="0" smtClean="0"/>
              <a:t>1828</a:t>
            </a:r>
            <a:r>
              <a:rPr lang="es-ES" sz="1400" b="1" dirty="0" smtClean="0">
                <a:solidFill>
                  <a:srgbClr val="FF0000"/>
                </a:solidFill>
              </a:rPr>
              <a:t>/</a:t>
            </a:r>
            <a:r>
              <a:rPr lang="es-ES" sz="1400" b="1" dirty="0" smtClean="0"/>
              <a:t>1828</a:t>
            </a:r>
            <a:r>
              <a:rPr lang="es-ES" sz="1400" b="1" dirty="0" smtClean="0">
                <a:solidFill>
                  <a:srgbClr val="FF0000"/>
                </a:solidFill>
              </a:rPr>
              <a:t>/</a:t>
            </a:r>
            <a:r>
              <a:rPr lang="es-ES" sz="1400" b="1" dirty="0" smtClean="0"/>
              <a:t>45</a:t>
            </a:r>
            <a:r>
              <a:rPr lang="es-ES" sz="1400" b="1" dirty="0" smtClean="0">
                <a:solidFill>
                  <a:srgbClr val="FF0000"/>
                </a:solidFill>
              </a:rPr>
              <a:t>.</a:t>
            </a:r>
            <a:r>
              <a:rPr lang="es-ES" sz="1400" b="1" dirty="0" smtClean="0"/>
              <a:t>90</a:t>
            </a:r>
            <a:r>
              <a:rPr lang="es-ES" sz="1400" b="1" dirty="0" smtClean="0">
                <a:solidFill>
                  <a:srgbClr val="FF0000"/>
                </a:solidFill>
              </a:rPr>
              <a:t>.</a:t>
            </a:r>
            <a:r>
              <a:rPr lang="es-ES" sz="1400" b="1" dirty="0" smtClean="0"/>
              <a:t>45</a:t>
            </a:r>
            <a:endParaRPr lang="en-US" sz="1400" dirty="0" smtClean="0"/>
          </a:p>
          <a:p>
            <a:r>
              <a:rPr lang="es-ES" sz="1400" b="1" dirty="0" smtClean="0"/>
              <a:t>        </a:t>
            </a:r>
            <a:r>
              <a:rPr lang="en-US" sz="1400" b="1" dirty="0" smtClean="0"/>
              <a:t>*electron charge		C = 1.60217653(14) x 10</a:t>
            </a:r>
            <a:r>
              <a:rPr lang="en-US" sz="1400" b="1" baseline="30000" dirty="0" smtClean="0"/>
              <a:t>-19</a:t>
            </a:r>
            <a:r>
              <a:rPr lang="en-US" sz="1400" b="1" dirty="0" smtClean="0"/>
              <a:t>C</a:t>
            </a:r>
            <a:endParaRPr lang="en-US" sz="1400" dirty="0" smtClean="0"/>
          </a:p>
          <a:p>
            <a:r>
              <a:rPr lang="en-US" sz="1400" b="1" dirty="0" smtClean="0"/>
              <a:t>        *electron volt/atom	C = 96.5 kJ/mol</a:t>
            </a:r>
            <a:endParaRPr lang="en-US" sz="1400" dirty="0" smtClean="0"/>
          </a:p>
          <a:p>
            <a:r>
              <a:rPr lang="en-US" sz="1400" b="1" dirty="0" smtClean="0"/>
              <a:t>        *coefficient of impact		symbol</a:t>
            </a:r>
            <a:endParaRPr lang="en-US" sz="14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152400"/>
            <a:ext cx="5486400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b="1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b="1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b="1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2438400"/>
            <a:ext cx="81534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000" b="1" dirty="0" smtClean="0">
              <a:latin typeface="Calibri" pitchFamily="34" charset="0"/>
            </a:endParaRPr>
          </a:p>
          <a:p>
            <a:r>
              <a:rPr lang="en-US" sz="4000" b="1" dirty="0" err="1" smtClean="0">
                <a:latin typeface="Calibri" pitchFamily="34" charset="0"/>
              </a:rPr>
              <a:t>ex</a:t>
            </a:r>
            <a:r>
              <a:rPr lang="en-US" sz="4000" b="1" dirty="0" err="1" smtClean="0">
                <a:solidFill>
                  <a:srgbClr val="FF0000"/>
                </a:solidFill>
                <a:latin typeface="Calibri" pitchFamily="34" charset="0"/>
              </a:rPr>
              <a:t>c</a:t>
            </a:r>
            <a:r>
              <a:rPr lang="en-US" sz="4000" b="1" dirty="0" err="1" smtClean="0">
                <a:latin typeface="Calibri" pitchFamily="34" charset="0"/>
              </a:rPr>
              <a:t>e</a:t>
            </a:r>
            <a:r>
              <a:rPr lang="en-US" sz="4000" b="1" dirty="0" err="1" smtClean="0">
                <a:solidFill>
                  <a:srgbClr val="00B050"/>
                </a:solidFill>
                <a:latin typeface="Calibri" pitchFamily="34" charset="0"/>
              </a:rPr>
              <a:t>PT</a:t>
            </a:r>
            <a:r>
              <a:rPr lang="en-US" sz="4000" b="1" dirty="0" smtClean="0">
                <a:latin typeface="Calibri" pitchFamily="34" charset="0"/>
              </a:rPr>
              <a:t>, </a:t>
            </a:r>
            <a:r>
              <a:rPr lang="en-US" sz="4000" b="1" dirty="0">
                <a:latin typeface="Calibri" pitchFamily="34" charset="0"/>
              </a:rPr>
              <a:t>i,</a:t>
            </a:r>
            <a:r>
              <a:rPr lang="en-US" sz="40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4000" b="1" dirty="0" err="1" smtClean="0">
                <a:solidFill>
                  <a:srgbClr val="33CCFF"/>
                </a:solidFill>
                <a:latin typeface="Calibri" pitchFamily="34" charset="0"/>
              </a:rPr>
              <a:t>b</a:t>
            </a:r>
            <a:r>
              <a:rPr lang="en-US" sz="4000" b="1" dirty="0" err="1" smtClean="0">
                <a:latin typeface="Calibri" pitchFamily="34" charset="0"/>
              </a:rPr>
              <a:t>ui</a:t>
            </a:r>
            <a:r>
              <a:rPr lang="en-US" sz="4000" b="1" dirty="0" err="1" smtClean="0">
                <a:solidFill>
                  <a:srgbClr val="00B050"/>
                </a:solidFill>
                <a:latin typeface="Calibri" pitchFamily="34" charset="0"/>
              </a:rPr>
              <a:t>LD</a:t>
            </a:r>
            <a:r>
              <a:rPr lang="en-US" sz="4000" b="1" dirty="0" smtClean="0">
                <a:solidFill>
                  <a:srgbClr val="00B050"/>
                </a:solidFill>
                <a:latin typeface="Calibri" pitchFamily="34" charset="0"/>
              </a:rPr>
              <a:t>/T</a:t>
            </a:r>
            <a:r>
              <a:rPr lang="en-US" sz="40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r</a:t>
            </a:r>
            <a:r>
              <a:rPr lang="en-US" sz="4000" b="1" dirty="0" err="1" smtClean="0">
                <a:latin typeface="Calibri" pitchFamily="34" charset="0"/>
              </a:rPr>
              <a:t>a</a:t>
            </a:r>
            <a:r>
              <a:rPr lang="en-US" sz="4000" b="1" dirty="0" err="1" smtClean="0">
                <a:solidFill>
                  <a:srgbClr val="00B0F0"/>
                </a:solidFill>
                <a:latin typeface="Calibri" pitchFamily="34" charset="0"/>
              </a:rPr>
              <a:t>bb</a:t>
            </a:r>
            <a:r>
              <a:rPr lang="en-US" sz="4000" b="1" dirty="0" err="1" smtClean="0">
                <a:latin typeface="Calibri" pitchFamily="34" charset="0"/>
              </a:rPr>
              <a:t>i</a:t>
            </a:r>
            <a:r>
              <a:rPr lang="en-US" sz="4000" b="1" dirty="0" err="1" smtClean="0">
                <a:solidFill>
                  <a:srgbClr val="00B050"/>
                </a:solidFill>
                <a:latin typeface="Calibri" pitchFamily="34" charset="0"/>
              </a:rPr>
              <a:t>TS</a:t>
            </a:r>
            <a:r>
              <a:rPr lang="en-US" sz="40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4000" b="1" dirty="0">
                <a:latin typeface="Calibri" pitchFamily="34" charset="0"/>
              </a:rPr>
              <a:t>4</a:t>
            </a:r>
            <a:r>
              <a:rPr lang="en-US" sz="40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latin typeface="Calibri" pitchFamily="34" charset="0"/>
              </a:rPr>
              <a:t>ca</a:t>
            </a:r>
            <a:r>
              <a:rPr lang="en-US" sz="4000" b="1" dirty="0" err="1" smtClean="0">
                <a:solidFill>
                  <a:srgbClr val="00B050"/>
                </a:solidFill>
                <a:latin typeface="Calibri" pitchFamily="34" charset="0"/>
              </a:rPr>
              <a:t>TS</a:t>
            </a:r>
            <a:r>
              <a:rPr lang="en-US" sz="40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4000" b="1" dirty="0" err="1" smtClean="0">
                <a:latin typeface="Calibri" pitchFamily="34" charset="0"/>
              </a:rPr>
              <a:t>o</a:t>
            </a:r>
            <a:r>
              <a:rPr lang="en-US" sz="4000" b="1" dirty="0" err="1" smtClean="0">
                <a:solidFill>
                  <a:srgbClr val="00B050"/>
                </a:solidFill>
                <a:latin typeface="Calibri" pitchFamily="34" charset="0"/>
              </a:rPr>
              <a:t>N</a:t>
            </a:r>
            <a:r>
              <a:rPr lang="en-US" sz="40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4000" b="1" dirty="0" smtClean="0">
                <a:latin typeface="Calibri" pitchFamily="34" charset="0"/>
              </a:rPr>
              <a:t>2 </a:t>
            </a:r>
            <a:r>
              <a:rPr lang="en-US" sz="4000" b="1" dirty="0" err="1" smtClean="0">
                <a:solidFill>
                  <a:srgbClr val="00B050"/>
                </a:solidFill>
                <a:latin typeface="Calibri" pitchFamily="34" charset="0"/>
              </a:rPr>
              <a:t>H</a:t>
            </a:r>
            <a:r>
              <a:rPr lang="en-US" sz="4000" b="1" dirty="0" err="1" smtClean="0">
                <a:latin typeface="Calibri" pitchFamily="34" charset="0"/>
              </a:rPr>
              <a:t>a</a:t>
            </a:r>
            <a:r>
              <a:rPr lang="en-US" sz="4000" b="1" dirty="0" err="1" smtClean="0">
                <a:solidFill>
                  <a:srgbClr val="00B050"/>
                </a:solidFill>
                <a:latin typeface="Calibri" pitchFamily="34" charset="0"/>
              </a:rPr>
              <a:t>TS</a:t>
            </a:r>
            <a:r>
              <a:rPr lang="en-US" sz="1200" b="1" dirty="0">
                <a:solidFill>
                  <a:srgbClr val="92D050"/>
                </a:solidFill>
                <a:latin typeface="Calibri" pitchFamily="34" charset="0"/>
              </a:rPr>
              <a:t>	</a:t>
            </a:r>
            <a:endParaRPr lang="en-US" sz="1200" b="1" dirty="0" smtClean="0">
              <a:solidFill>
                <a:srgbClr val="92D050"/>
              </a:solidFill>
              <a:latin typeface="Calibri" pitchFamily="34" charset="0"/>
            </a:endParaRPr>
          </a:p>
          <a:p>
            <a:endParaRPr lang="en-US" sz="1200" b="1" dirty="0" smtClean="0">
              <a:solidFill>
                <a:srgbClr val="92D050"/>
              </a:solidFill>
              <a:latin typeface="Calibri" pitchFamily="34" charset="0"/>
            </a:endParaRPr>
          </a:p>
          <a:p>
            <a:r>
              <a:rPr lang="en-US" sz="1200" b="1" dirty="0">
                <a:solidFill>
                  <a:srgbClr val="92D050"/>
                </a:solidFill>
                <a:latin typeface="Calibri" pitchFamily="34" charset="0"/>
              </a:rPr>
              <a:t>	</a:t>
            </a:r>
          </a:p>
          <a:p>
            <a:pPr>
              <a:buFont typeface="Arial" charset="0"/>
              <a:buChar char="•"/>
            </a:pP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</a:rPr>
              <a:t>EXTRANEOUS ADDITIONAL CONSONANTS</a:t>
            </a:r>
            <a:endParaRPr lang="en-US" sz="2800" b="1" dirty="0">
              <a:solidFill>
                <a:srgbClr val="00B05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mathematical operations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rgbClr val="00B0F0"/>
                </a:solidFill>
                <a:latin typeface="Calibri" pitchFamily="34" charset="0"/>
              </a:rPr>
              <a:t>given variables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not given letter</a:t>
            </a:r>
            <a:endParaRPr lang="en-US" sz="1800" dirty="0">
              <a:latin typeface="Calibri" pitchFamily="34" charset="0"/>
            </a:endParaRPr>
          </a:p>
          <a:p>
            <a:endParaRPr lang="en-US" sz="4000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209800" y="132183"/>
            <a:ext cx="6934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 	absorptive 	&lt;specific&gt;			V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&lt;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decadic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absorption&gt;		V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&lt;extinction coefficient&gt;		V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*acceleration				V		*acceleration due to gravity (40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latitude) C = 9.8 m/s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	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*acceleration	(ft/sec)	     	 C= #		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*acre            		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	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 = 43,560 ft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*activity, relative				V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atto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	    	=10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-18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*molar internal-pressure constant 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</a:rPr>
              <a:t>	C=#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2362200" y="2971800"/>
            <a:ext cx="68310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 dirty="0">
                <a:latin typeface="Calibri" pitchFamily="34" charset="0"/>
              </a:rPr>
              <a:t>v</a:t>
            </a:r>
            <a:r>
              <a:rPr lang="en-US" sz="5400" b="1" baseline="30000" dirty="0">
                <a:latin typeface="Calibri" pitchFamily="34" charset="0"/>
              </a:rPr>
              <a:t>2</a:t>
            </a:r>
            <a:r>
              <a:rPr lang="en-US" sz="5400" b="1" dirty="0">
                <a:latin typeface="Calibri" pitchFamily="34" charset="0"/>
              </a:rPr>
              <a:t> = v</a:t>
            </a:r>
            <a:r>
              <a:rPr lang="en-US" sz="5400" b="1" baseline="-25000" dirty="0">
                <a:latin typeface="Calibri" pitchFamily="34" charset="0"/>
              </a:rPr>
              <a:t>o</a:t>
            </a:r>
            <a:r>
              <a:rPr lang="en-US" sz="5400" b="1" baseline="30000" dirty="0">
                <a:latin typeface="Calibri" pitchFamily="34" charset="0"/>
              </a:rPr>
              <a:t>2</a:t>
            </a:r>
            <a:r>
              <a:rPr lang="en-US" sz="5400" b="1" dirty="0">
                <a:latin typeface="Calibri" pitchFamily="34" charset="0"/>
              </a:rPr>
              <a:t> + 2 ad</a:t>
            </a: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152400" y="152400"/>
            <a:ext cx="36464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libri" pitchFamily="34" charset="0"/>
              </a:rPr>
              <a:t>o </a:t>
            </a:r>
            <a:r>
              <a:rPr lang="en-US" sz="1800" dirty="0">
                <a:solidFill>
                  <a:srgbClr val="000000"/>
                </a:solidFill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solidFill>
                  <a:srgbClr val="000000"/>
                </a:solidFill>
                <a:latin typeface="Calibri" pitchFamily="34" charset="0"/>
              </a:rPr>
              <a:t>ver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libri" pitchFamily="34" charset="0"/>
              </a:rPr>
              <a:t>i </a:t>
            </a:r>
            <a:r>
              <a:rPr lang="en-US" sz="1800" dirty="0">
                <a:solidFill>
                  <a:srgbClr val="000000"/>
                </a:solidFill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libri" pitchFamily="34" charset="0"/>
              </a:rPr>
              <a:t>nus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libri" pitchFamily="34" charset="0"/>
              </a:rPr>
              <a:t>u</a:t>
            </a:r>
            <a:r>
              <a:rPr lang="en-US" sz="1800" dirty="0">
                <a:solidFill>
                  <a:srgbClr val="000000"/>
                </a:solidFill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solidFill>
                  <a:srgbClr val="000000"/>
                </a:solidFill>
                <a:latin typeface="Calibri" pitchFamily="34" charset="0"/>
              </a:rPr>
              <a:t>s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libri" pitchFamily="34" charset="0"/>
              </a:rPr>
              <a:t>e</a:t>
            </a:r>
            <a:r>
              <a:rPr lang="en-US" sz="1800" dirty="0">
                <a:solidFill>
                  <a:srgbClr val="000000"/>
                </a:solidFill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solidFill>
                  <a:srgbClr val="000000"/>
                </a:solidFill>
                <a:latin typeface="Calibri" pitchFamily="34" charset="0"/>
              </a:rPr>
              <a:t>quals</a:t>
            </a:r>
          </a:p>
        </p:txBody>
      </p:sp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2438400" y="265259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       Internal energy of a quantity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of a substance	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ea typeface="Times New Roman" pitchFamily="18" charset="0"/>
              </a:rPr>
              <a:t>     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*Electric potential			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*Energy				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905000" y="1098397"/>
            <a:ext cx="7239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	unified atomic mass unit		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*(up) left handed quarks:  	charge +2/3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ea typeface="Times New Roman" pitchFamily="18" charset="0"/>
              </a:rPr>
              <a:t>			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mass  400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MeV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/c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*specific internal energy		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*Atomic mass unit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amu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	C = 1.6605402(10) x 10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-27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ChangeArrowheads="1"/>
          </p:cNvSpPr>
          <p:nvPr/>
        </p:nvSpPr>
        <p:spPr bwMode="auto">
          <a:xfrm>
            <a:off x="228600" y="4038600"/>
            <a:ext cx="8305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000" b="1" dirty="0" smtClean="0">
              <a:latin typeface="Calibri" pitchFamily="34" charset="0"/>
            </a:endParaRPr>
          </a:p>
          <a:p>
            <a:r>
              <a:rPr lang="en-US" sz="4000" b="1" dirty="0" smtClean="0">
                <a:latin typeface="Calibri" pitchFamily="34" charset="0"/>
              </a:rPr>
              <a:t>  v a</a:t>
            </a:r>
            <a:r>
              <a:rPr lang="en-US" sz="4000" b="1" dirty="0" smtClean="0">
                <a:solidFill>
                  <a:srgbClr val="98B40C"/>
                </a:solidFill>
                <a:latin typeface="Calibri" pitchFamily="34" charset="0"/>
              </a:rPr>
              <a:t> </a:t>
            </a:r>
            <a:r>
              <a:rPr lang="en-US" sz="4000" b="1" dirty="0">
                <a:latin typeface="Calibri" pitchFamily="34" charset="0"/>
              </a:rPr>
              <a:t>ve  1</a:t>
            </a:r>
            <a:r>
              <a:rPr lang="en-US" sz="4000" b="1" baseline="30000" dirty="0">
                <a:latin typeface="Calibri" pitchFamily="34" charset="0"/>
              </a:rPr>
              <a:t>st</a:t>
            </a:r>
            <a:r>
              <a:rPr lang="en-US" sz="4000" b="1" dirty="0">
                <a:latin typeface="Calibri" pitchFamily="34" charset="0"/>
              </a:rPr>
              <a:t> v</a:t>
            </a:r>
            <a:r>
              <a:rPr lang="en-US" sz="4000" b="1" baseline="-25000" dirty="0">
                <a:latin typeface="Calibri" pitchFamily="34" charset="0"/>
              </a:rPr>
              <a:t>0  </a:t>
            </a:r>
            <a:r>
              <a:rPr lang="en-US" sz="4000" b="1" dirty="0" smtClean="0">
                <a:latin typeface="Calibri" pitchFamily="34" charset="0"/>
              </a:rPr>
              <a:t>a v</a:t>
            </a:r>
            <a:r>
              <a:rPr lang="en-US" sz="4000" b="1" baseline="-25000" dirty="0" smtClean="0">
                <a:latin typeface="Calibri" pitchFamily="34" charset="0"/>
              </a:rPr>
              <a:t>0 </a:t>
            </a:r>
            <a:r>
              <a:rPr lang="en-US" sz="4000" b="1" dirty="0" smtClean="0">
                <a:latin typeface="Calibri" pitchFamily="34" charset="0"/>
              </a:rPr>
              <a:t>e  </a:t>
            </a:r>
            <a:r>
              <a:rPr lang="en-US" sz="4000" b="1" dirty="0">
                <a:latin typeface="Calibri" pitchFamily="34" charset="0"/>
              </a:rPr>
              <a:t>u</a:t>
            </a:r>
            <a:r>
              <a:rPr lang="en-US" sz="4000" b="1" dirty="0">
                <a:solidFill>
                  <a:srgbClr val="98B40C"/>
                </a:solidFill>
                <a:latin typeface="Calibri" pitchFamily="34" charset="0"/>
              </a:rPr>
              <a:t>  </a:t>
            </a:r>
            <a:r>
              <a:rPr lang="en-US" sz="4000" b="1" dirty="0">
                <a:latin typeface="Calibri" pitchFamily="34" charset="0"/>
              </a:rPr>
              <a:t>2  ad </a:t>
            </a:r>
          </a:p>
          <a:p>
            <a:r>
              <a:rPr lang="en-US" sz="4000" b="1" dirty="0" smtClean="0"/>
              <a:t>     v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 </a:t>
            </a:r>
            <a:r>
              <a:rPr lang="en-US" sz="4000" b="1" dirty="0"/>
              <a:t>= </a:t>
            </a:r>
            <a:r>
              <a:rPr lang="en-US" sz="4000" b="1" dirty="0" smtClean="0"/>
              <a:t>        v</a:t>
            </a:r>
            <a:r>
              <a:rPr lang="en-US" sz="4000" b="1" baseline="-25000" dirty="0" smtClean="0"/>
              <a:t>o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 </a:t>
            </a:r>
            <a:r>
              <a:rPr lang="en-US" sz="4000" b="1" dirty="0"/>
              <a:t>= + 2 ad</a:t>
            </a:r>
          </a:p>
          <a:p>
            <a:endParaRPr lang="en-US" sz="6000" b="1" dirty="0">
              <a:solidFill>
                <a:srgbClr val="98B40C"/>
              </a:solidFill>
              <a:latin typeface="Calibri" pitchFamily="34" charset="0"/>
            </a:endParaRPr>
          </a:p>
        </p:txBody>
      </p:sp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152400" y="152400"/>
            <a:ext cx="6705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2286000" y="2971801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>
                <a:latin typeface="Calibri" pitchFamily="34" charset="0"/>
              </a:rPr>
              <a:t>v</a:t>
            </a:r>
            <a:r>
              <a:rPr lang="en-US" sz="4800" b="1" baseline="30000" dirty="0">
                <a:latin typeface="Calibri" pitchFamily="34" charset="0"/>
              </a:rPr>
              <a:t>2</a:t>
            </a:r>
            <a:r>
              <a:rPr lang="en-US" sz="4800" b="1" dirty="0">
                <a:latin typeface="Calibri" pitchFamily="34" charset="0"/>
              </a:rPr>
              <a:t> = v</a:t>
            </a:r>
            <a:r>
              <a:rPr lang="en-US" sz="4800" b="1" baseline="-25000" dirty="0">
                <a:latin typeface="Calibri" pitchFamily="34" charset="0"/>
              </a:rPr>
              <a:t>o</a:t>
            </a:r>
            <a:r>
              <a:rPr lang="en-US" sz="4800" b="1" baseline="30000" dirty="0">
                <a:latin typeface="Calibri" pitchFamily="34" charset="0"/>
              </a:rPr>
              <a:t>2</a:t>
            </a:r>
            <a:r>
              <a:rPr lang="en-US" sz="4800" b="1" dirty="0">
                <a:latin typeface="Calibri" pitchFamily="34" charset="0"/>
              </a:rPr>
              <a:t> + 2 ad</a:t>
            </a:r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1828800" y="149405"/>
            <a:ext cx="7467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Y	</a:t>
            </a:r>
            <a:r>
              <a:rPr kumimoji="0" lang="es-E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yotto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                	=10</a:t>
            </a:r>
            <a:r>
              <a:rPr kumimoji="0" lang="es-E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</a:t>
            </a:r>
            <a:r>
              <a:rPr kumimoji="0" lang="es-E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admittance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Υ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es-E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nu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Ỳ	</a:t>
            </a:r>
            <a:r>
              <a:rPr kumimoji="0" lang="es-E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Upsilon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Ỳ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es-E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degree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of </a:t>
            </a:r>
            <a:r>
              <a:rPr kumimoji="0" lang="es-E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Oxygen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s-E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saturation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</a:t>
            </a:r>
            <a:r>
              <a:rPr kumimoji="0" lang="es-E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admittance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</a:t>
            </a:r>
            <a:r>
              <a:rPr kumimoji="0" lang="es-E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Young’s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s-E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modulus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latin typeface="Arial" pitchFamily="34" charset="0"/>
                <a:ea typeface="Times New Roman" pitchFamily="18" charset="0"/>
              </a:rPr>
              <a:t>y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es-E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yocto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                	=10</a:t>
            </a:r>
            <a:r>
              <a:rPr kumimoji="0" lang="es-E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-24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</a:t>
            </a:r>
            <a:r>
              <a:rPr kumimoji="0" lang="es-E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daughter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s-E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nucleus</a:t>
            </a:r>
            <a:endParaRPr kumimoji="0" lang="es-ES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b="1" i="1" dirty="0" smtClean="0">
                <a:latin typeface="Arial" pitchFamily="34" charset="0"/>
                <a:ea typeface="Times New Roman" pitchFamily="18" charset="0"/>
              </a:rPr>
              <a:t>y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es-E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height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		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152400" y="152400"/>
            <a:ext cx="6705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219200" y="4343400"/>
            <a:ext cx="10515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va</a:t>
            </a:r>
            <a:r>
              <a:rPr lang="en-US" sz="4400" b="1" dirty="0" smtClean="0">
                <a:solidFill>
                  <a:srgbClr val="00B050"/>
                </a:solidFill>
                <a:latin typeface="Calibri" pitchFamily="34" charset="0"/>
              </a:rPr>
              <a:t>l</a:t>
            </a:r>
            <a:r>
              <a:rPr lang="en-US" sz="4400" b="1" dirty="0" smtClean="0">
                <a:latin typeface="Calibri" pitchFamily="34" charset="0"/>
              </a:rPr>
              <a:t>ve  </a:t>
            </a:r>
            <a:r>
              <a:rPr lang="en-US" sz="4400" b="1" dirty="0">
                <a:latin typeface="Calibri" pitchFamily="34" charset="0"/>
              </a:rPr>
              <a:t>1</a:t>
            </a:r>
            <a:r>
              <a:rPr lang="en-US" sz="4400" b="1" baseline="30000" dirty="0">
                <a:latin typeface="Calibri" pitchFamily="34" charset="0"/>
              </a:rPr>
              <a:t>st</a:t>
            </a:r>
            <a:r>
              <a:rPr lang="en-US" sz="4400" b="1" dirty="0">
                <a:latin typeface="Calibri" pitchFamily="34" charset="0"/>
              </a:rPr>
              <a:t> </a:t>
            </a:r>
            <a:r>
              <a:rPr lang="en-US" sz="4400" b="1" dirty="0" smtClean="0">
                <a:latin typeface="Calibri" pitchFamily="34" charset="0"/>
              </a:rPr>
              <a:t>v</a:t>
            </a:r>
            <a:r>
              <a:rPr lang="en-US" sz="4400" b="1" baseline="-25000" dirty="0" smtClean="0">
                <a:latin typeface="Calibri" pitchFamily="34" charset="0"/>
              </a:rPr>
              <a:t>0 </a:t>
            </a:r>
            <a:r>
              <a:rPr lang="en-US" sz="4400" b="1" dirty="0" smtClean="0">
                <a:latin typeface="Calibri" pitchFamily="34" charset="0"/>
              </a:rPr>
              <a:t>a</a:t>
            </a:r>
            <a:r>
              <a:rPr lang="en-US" sz="4400" b="1" dirty="0" smtClean="0">
                <a:solidFill>
                  <a:srgbClr val="00B050"/>
                </a:solidFill>
                <a:latin typeface="Calibri" pitchFamily="34" charset="0"/>
              </a:rPr>
              <a:t>l</a:t>
            </a:r>
            <a:r>
              <a:rPr lang="en-US" sz="4400" b="1" dirty="0" smtClean="0">
                <a:latin typeface="Calibri" pitchFamily="34" charset="0"/>
              </a:rPr>
              <a:t>v</a:t>
            </a:r>
            <a:r>
              <a:rPr lang="en-US" sz="4400" b="1" baseline="-25000" dirty="0" smtClean="0">
                <a:latin typeface="Calibri" pitchFamily="34" charset="0"/>
              </a:rPr>
              <a:t>0</a:t>
            </a:r>
            <a:r>
              <a:rPr lang="en-US" sz="4400" b="1" dirty="0" smtClean="0">
                <a:latin typeface="Calibri" pitchFamily="34" charset="0"/>
              </a:rPr>
              <a:t>e   u  </a:t>
            </a:r>
            <a:r>
              <a:rPr lang="en-US" sz="4400" b="1" dirty="0">
                <a:latin typeface="Calibri" pitchFamily="34" charset="0"/>
              </a:rPr>
              <a:t>2 </a:t>
            </a:r>
            <a:r>
              <a:rPr lang="en-US" sz="4400" b="1" dirty="0" smtClean="0">
                <a:latin typeface="Calibri" pitchFamily="34" charset="0"/>
              </a:rPr>
              <a:t> ad </a:t>
            </a:r>
            <a:endParaRPr lang="en-US" sz="4400" b="1" dirty="0">
              <a:latin typeface="Calibri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 rot="10800000" flipH="1" flipV="1">
            <a:off x="1905000" y="3376733"/>
            <a:ext cx="5181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latin typeface="Calibri" pitchFamily="34" charset="0"/>
              </a:rPr>
              <a:t>v</a:t>
            </a:r>
            <a:r>
              <a:rPr lang="en-US" sz="4400" b="1" baseline="30000" dirty="0">
                <a:latin typeface="Calibri" pitchFamily="34" charset="0"/>
              </a:rPr>
              <a:t>2</a:t>
            </a:r>
            <a:r>
              <a:rPr lang="en-US" sz="4400" b="1" dirty="0">
                <a:latin typeface="Calibri" pitchFamily="34" charset="0"/>
              </a:rPr>
              <a:t> = v</a:t>
            </a:r>
            <a:r>
              <a:rPr lang="en-US" sz="4400" b="1" baseline="-25000" dirty="0">
                <a:latin typeface="Calibri" pitchFamily="34" charset="0"/>
              </a:rPr>
              <a:t>o</a:t>
            </a:r>
            <a:r>
              <a:rPr lang="en-US" sz="4400" b="1" baseline="30000" dirty="0">
                <a:latin typeface="Calibri" pitchFamily="34" charset="0"/>
              </a:rPr>
              <a:t>2</a:t>
            </a:r>
            <a:r>
              <a:rPr lang="en-US" sz="4400" b="1" dirty="0">
                <a:latin typeface="Calibri" pitchFamily="34" charset="0"/>
              </a:rPr>
              <a:t> + 2 ad</a:t>
            </a:r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2743200" y="711776"/>
            <a:ext cx="6400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 = 	area of circle 	(πr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			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*absolute temperature 		C = -273.15K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*absorbance 	(extinction)  [A=log (1/T)]	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*absorption coefficient (symbol)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*Affinity 		(-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∑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υ</a:t>
            </a:r>
            <a:r>
              <a:rPr kumimoji="0" lang="en-US" sz="1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µ</a:t>
            </a:r>
            <a:r>
              <a:rPr kumimoji="0" lang="en-US" sz="1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of a reaction		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*ampere 		(electric current = C/s)	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*amplitude 	(length)			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*Angstroms 	(length = 10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-10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m)		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914400" y="5661324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600" b="1" dirty="0" smtClean="0">
                <a:solidFill>
                  <a:srgbClr val="00B050"/>
                </a:solidFill>
                <a:latin typeface="Calibri" pitchFamily="34" charset="0"/>
              </a:rPr>
              <a:t>extraneous additional consonants</a:t>
            </a:r>
            <a:endParaRPr lang="en-US" sz="3600" b="1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2514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sp>
        <p:nvSpPr>
          <p:cNvPr id="47106" name="TextBox 4"/>
          <p:cNvSpPr txBox="1">
            <a:spLocks noChangeArrowheads="1"/>
          </p:cNvSpPr>
          <p:nvPr/>
        </p:nvSpPr>
        <p:spPr bwMode="auto">
          <a:xfrm>
            <a:off x="152400" y="2362200"/>
            <a:ext cx="8991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Calibri" pitchFamily="34" charset="0"/>
              </a:rPr>
              <a:t>                 </a:t>
            </a:r>
            <a:endParaRPr lang="en-US" sz="4400" b="1" dirty="0" smtClean="0">
              <a:latin typeface="Calibri" pitchFamily="34" charset="0"/>
            </a:endParaRPr>
          </a:p>
          <a:p>
            <a:pPr algn="ctr"/>
            <a:endParaRPr lang="en-US" sz="4800" b="1" dirty="0">
              <a:latin typeface="Calibri" pitchFamily="34" charset="0"/>
            </a:endParaRPr>
          </a:p>
          <a:p>
            <a:r>
              <a:rPr lang="en-US" sz="3600" b="1" dirty="0" smtClean="0">
                <a:solidFill>
                  <a:srgbClr val="00B050"/>
                </a:solidFill>
                <a:latin typeface="Calibri" pitchFamily="34" charset="0"/>
              </a:rPr>
              <a:t>*extraneous additional consonants</a:t>
            </a:r>
          </a:p>
          <a:p>
            <a:r>
              <a:rPr lang="en-US" sz="4400" b="1" dirty="0" smtClean="0">
                <a:latin typeface="Calibri" pitchFamily="34" charset="0"/>
              </a:rPr>
              <a:t>va</a:t>
            </a:r>
            <a:r>
              <a:rPr lang="en-US" sz="4400" b="1" dirty="0" smtClean="0">
                <a:solidFill>
                  <a:srgbClr val="00B050"/>
                </a:solidFill>
                <a:latin typeface="Calibri" pitchFamily="34" charset="0"/>
              </a:rPr>
              <a:t>l</a:t>
            </a:r>
            <a:r>
              <a:rPr lang="en-US" sz="4400" b="1" dirty="0" smtClean="0">
                <a:latin typeface="Calibri" pitchFamily="34" charset="0"/>
              </a:rPr>
              <a:t>ve</a:t>
            </a:r>
            <a:r>
              <a:rPr lang="en-US" sz="4400" b="1" dirty="0" smtClean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en-US" sz="4400" b="1" dirty="0" smtClean="0">
                <a:latin typeface="Calibri" pitchFamily="34" charset="0"/>
              </a:rPr>
              <a:t> </a:t>
            </a:r>
            <a:r>
              <a:rPr lang="en-US" sz="4400" b="1" dirty="0">
                <a:latin typeface="Calibri" pitchFamily="34" charset="0"/>
              </a:rPr>
              <a:t>1</a:t>
            </a:r>
            <a:r>
              <a:rPr lang="en-US" sz="4400" b="1" baseline="30000" dirty="0">
                <a:latin typeface="Calibri" pitchFamily="34" charset="0"/>
              </a:rPr>
              <a:t>st</a:t>
            </a:r>
            <a:r>
              <a:rPr lang="en-US" sz="4400" b="1" dirty="0">
                <a:latin typeface="Calibri" pitchFamily="34" charset="0"/>
              </a:rPr>
              <a:t> v</a:t>
            </a:r>
            <a:r>
              <a:rPr lang="en-US" sz="4400" b="1" baseline="-25000" dirty="0">
                <a:latin typeface="Calibri" pitchFamily="34" charset="0"/>
              </a:rPr>
              <a:t>0</a:t>
            </a:r>
            <a:r>
              <a:rPr lang="en-US" sz="4400" b="1" dirty="0">
                <a:latin typeface="Calibri" pitchFamily="34" charset="0"/>
              </a:rPr>
              <a:t>a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l</a:t>
            </a:r>
            <a:r>
              <a:rPr lang="en-US" sz="4400" b="1" dirty="0">
                <a:latin typeface="Calibri" pitchFamily="34" charset="0"/>
              </a:rPr>
              <a:t>v</a:t>
            </a:r>
            <a:r>
              <a:rPr lang="en-US" sz="4400" b="1" baseline="-25000" dirty="0">
                <a:latin typeface="Calibri" pitchFamily="34" charset="0"/>
              </a:rPr>
              <a:t>0</a:t>
            </a:r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en-US" sz="4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b/p</a:t>
            </a:r>
            <a:r>
              <a:rPr lang="en-US" sz="4400" b="1" dirty="0">
                <a:latin typeface="Calibri" pitchFamily="34" charset="0"/>
              </a:rPr>
              <a:t>u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t </a:t>
            </a:r>
            <a:endParaRPr lang="en-US" sz="4400" b="1" dirty="0" smtClean="0">
              <a:solidFill>
                <a:srgbClr val="00B050"/>
              </a:solidFill>
              <a:latin typeface="Calibri" pitchFamily="34" charset="0"/>
            </a:endParaRPr>
          </a:p>
          <a:p>
            <a:endParaRPr lang="en-US" sz="4400" b="1" dirty="0" smtClean="0">
              <a:solidFill>
                <a:srgbClr val="98B40C"/>
              </a:solidFill>
              <a:latin typeface="Calibri" pitchFamily="34" charset="0"/>
            </a:endParaRPr>
          </a:p>
          <a:p>
            <a:r>
              <a:rPr lang="en-US" sz="4400" b="1" dirty="0" smtClean="0">
                <a:solidFill>
                  <a:srgbClr val="98B40C"/>
                </a:solidFill>
                <a:latin typeface="Calibri" pitchFamily="34" charset="0"/>
              </a:rPr>
              <a:t>		</a:t>
            </a:r>
            <a:r>
              <a:rPr lang="en-US" sz="4800" b="1" dirty="0" smtClean="0">
                <a:latin typeface="Calibri" pitchFamily="34" charset="0"/>
              </a:rPr>
              <a:t>v</a:t>
            </a:r>
            <a:r>
              <a:rPr lang="en-US" sz="4800" b="1" baseline="30000" dirty="0" smtClean="0">
                <a:latin typeface="Calibri" pitchFamily="34" charset="0"/>
              </a:rPr>
              <a:t>2</a:t>
            </a:r>
            <a:r>
              <a:rPr lang="en-US" sz="4800" b="1" dirty="0" smtClean="0">
                <a:latin typeface="Calibri" pitchFamily="34" charset="0"/>
              </a:rPr>
              <a:t> </a:t>
            </a:r>
            <a:r>
              <a:rPr lang="en-US" sz="4800" b="1" dirty="0">
                <a:latin typeface="Calibri" pitchFamily="34" charset="0"/>
              </a:rPr>
              <a:t>= v</a:t>
            </a:r>
            <a:r>
              <a:rPr lang="en-US" sz="4800" b="1" baseline="-25000" dirty="0">
                <a:latin typeface="Calibri" pitchFamily="34" charset="0"/>
              </a:rPr>
              <a:t>o</a:t>
            </a:r>
            <a:r>
              <a:rPr lang="en-US" sz="4800" b="1" baseline="30000" dirty="0">
                <a:latin typeface="Calibri" pitchFamily="34" charset="0"/>
              </a:rPr>
              <a:t>2 </a:t>
            </a:r>
            <a:r>
              <a:rPr lang="en-US" sz="4800" b="1" dirty="0">
                <a:solidFill>
                  <a:srgbClr val="FF0000"/>
                </a:solidFill>
                <a:latin typeface="Calibri" pitchFamily="34" charset="0"/>
              </a:rPr>
              <a:t>=</a:t>
            </a:r>
            <a:r>
              <a:rPr lang="en-US" sz="4800" b="1" dirty="0">
                <a:latin typeface="Calibri" pitchFamily="34" charset="0"/>
              </a:rPr>
              <a:t> + 2 ad</a:t>
            </a:r>
          </a:p>
          <a:p>
            <a:endParaRPr lang="en-US" sz="4800" b="1" dirty="0">
              <a:latin typeface="Calibri" pitchFamily="34" charset="0"/>
            </a:endParaRPr>
          </a:p>
          <a:p>
            <a:endParaRPr lang="en-US" sz="4800" b="1" dirty="0"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867400" y="4572000"/>
            <a:ext cx="2438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latin typeface="Calibri" pitchFamily="34" charset="0"/>
              </a:rPr>
              <a:t>2 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b/m</a:t>
            </a:r>
            <a:r>
              <a:rPr lang="en-US" sz="4400" b="1" dirty="0">
                <a:latin typeface="Calibri" pitchFamily="34" charset="0"/>
              </a:rPr>
              <a:t>ad </a:t>
            </a:r>
            <a:endParaRPr lang="en-US" sz="4400" dirty="0">
              <a:latin typeface="Calibr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3771900" y="6134100"/>
            <a:ext cx="609600" cy="5334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581400" y="4419600"/>
            <a:ext cx="9144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8" name="Curved Down Arrow 7"/>
          <p:cNvSpPr/>
          <p:nvPr/>
        </p:nvSpPr>
        <p:spPr>
          <a:xfrm>
            <a:off x="4038600" y="5791200"/>
            <a:ext cx="2286000" cy="457200"/>
          </a:xfrm>
          <a:prstGeom prst="curvedDownArrow">
            <a:avLst>
              <a:gd name="adj1" fmla="val 50000"/>
              <a:gd name="adj2" fmla="val 50000"/>
              <a:gd name="adj3" fmla="val 2866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828800" y="124108"/>
            <a:ext cx="7315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	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Omicron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∆ </a:t>
            </a: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object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distance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	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Ω	Ohm	(electric resistance = volt/ampere)	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*available states number			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*Omega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*solid angle				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Ω</a:t>
            </a:r>
            <a:r>
              <a:rPr kumimoji="0" lang="es-ES" sz="1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Λ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	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dark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energy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density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	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Ω</a:t>
            </a:r>
            <a:r>
              <a:rPr kumimoji="0" lang="es-ES" sz="1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δ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density parameter				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Ω</a:t>
            </a:r>
            <a:r>
              <a:rPr kumimoji="0" lang="en-US" sz="1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eff</a:t>
            </a:r>
            <a:r>
              <a:rPr kumimoji="0" lang="en-US" sz="1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effective solid angle				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Ω</a:t>
            </a:r>
            <a:r>
              <a:rPr kumimoji="0" lang="en-US" sz="1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</a:t>
            </a:r>
            <a:r>
              <a:rPr kumimoji="0" lang="en-US" sz="1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average matter density in Universe		V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590800"/>
            <a:ext cx="43117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Calibri" pitchFamily="34" charset="0"/>
              </a:rPr>
              <a:t>v</a:t>
            </a:r>
            <a:r>
              <a:rPr lang="en-US" sz="5400" b="1" baseline="30000" dirty="0" smtClean="0">
                <a:latin typeface="Calibri" pitchFamily="34" charset="0"/>
              </a:rPr>
              <a:t>2</a:t>
            </a:r>
            <a:r>
              <a:rPr lang="en-US" sz="5400" b="1" dirty="0" smtClean="0">
                <a:latin typeface="Calibri" pitchFamily="34" charset="0"/>
              </a:rPr>
              <a:t> = v</a:t>
            </a:r>
            <a:r>
              <a:rPr lang="en-US" sz="5400" b="1" baseline="-25000" dirty="0" smtClean="0">
                <a:latin typeface="Calibri" pitchFamily="34" charset="0"/>
              </a:rPr>
              <a:t>o</a:t>
            </a:r>
            <a:r>
              <a:rPr lang="en-US" sz="5400" b="1" baseline="30000" dirty="0" smtClean="0">
                <a:latin typeface="Calibri" pitchFamily="34" charset="0"/>
              </a:rPr>
              <a:t>2</a:t>
            </a:r>
            <a:r>
              <a:rPr lang="en-US" sz="5400" b="1" dirty="0" smtClean="0">
                <a:latin typeface="Calibri" pitchFamily="34" charset="0"/>
              </a:rPr>
              <a:t> + 2 ad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4"/>
          <p:cNvGrpSpPr>
            <a:grpSpLocks/>
          </p:cNvGrpSpPr>
          <p:nvPr/>
        </p:nvGrpSpPr>
        <p:grpSpPr bwMode="auto">
          <a:xfrm>
            <a:off x="1981200" y="1981200"/>
            <a:ext cx="4541838" cy="1355725"/>
            <a:chOff x="2286000" y="1752600"/>
            <a:chExt cx="4542182" cy="1355725"/>
          </a:xfrm>
        </p:grpSpPr>
        <p:pic>
          <p:nvPicPr>
            <p:cNvPr id="1843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0600" y="1828800"/>
              <a:ext cx="2027582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35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0" y="1752600"/>
              <a:ext cx="1981200" cy="135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6" name="TextBox 3"/>
            <p:cNvSpPr txBox="1">
              <a:spLocks noChangeArrowheads="1"/>
            </p:cNvSpPr>
            <p:nvPr/>
          </p:nvSpPr>
          <p:spPr bwMode="auto">
            <a:xfrm flipV="1">
              <a:off x="4267200" y="213360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>
                  <a:latin typeface="Calibri" pitchFamily="34" charset="0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28600" y="2590800"/>
            <a:ext cx="8610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latin typeface="Calibri" pitchFamily="34" charset="0"/>
              </a:rPr>
              <a:t>v</a:t>
            </a:r>
            <a:r>
              <a:rPr lang="en-US" sz="4400" b="1" dirty="0" smtClean="0">
                <a:latin typeface="Calibri" pitchFamily="34" charset="0"/>
              </a:rPr>
              <a:t>a</a:t>
            </a:r>
            <a:r>
              <a:rPr lang="en-US" sz="4400" b="1" dirty="0" smtClean="0">
                <a:solidFill>
                  <a:srgbClr val="00B050"/>
                </a:solidFill>
                <a:latin typeface="Calibri" pitchFamily="34" charset="0"/>
              </a:rPr>
              <a:t>l</a:t>
            </a:r>
            <a:r>
              <a:rPr lang="en-US" sz="4400" b="1" dirty="0" smtClean="0">
                <a:latin typeface="Calibri" pitchFamily="34" charset="0"/>
              </a:rPr>
              <a:t>ve</a:t>
            </a:r>
            <a:r>
              <a:rPr lang="en-US" sz="4400" b="1" dirty="0" smtClean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en-US" sz="4400" b="1" dirty="0" smtClean="0">
                <a:solidFill>
                  <a:srgbClr val="98B40C"/>
                </a:solidFill>
                <a:latin typeface="Calibri" pitchFamily="34" charset="0"/>
              </a:rPr>
              <a:t> </a:t>
            </a:r>
            <a:r>
              <a:rPr lang="en-US" sz="4400" b="1" dirty="0" smtClean="0">
                <a:latin typeface="Calibri" pitchFamily="34" charset="0"/>
              </a:rPr>
              <a:t> </a:t>
            </a:r>
            <a:r>
              <a:rPr lang="en-US" sz="4400" b="1" dirty="0">
                <a:latin typeface="Calibri" pitchFamily="34" charset="0"/>
              </a:rPr>
              <a:t>2 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m/b</a:t>
            </a:r>
            <a:r>
              <a:rPr lang="en-US" sz="4400" b="1" dirty="0">
                <a:latin typeface="Calibri" pitchFamily="34" charset="0"/>
              </a:rPr>
              <a:t>ad  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b/p</a:t>
            </a:r>
            <a:r>
              <a:rPr lang="en-US" sz="4400" b="1" dirty="0">
                <a:latin typeface="Calibri" pitchFamily="34" charset="0"/>
              </a:rPr>
              <a:t>u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t</a:t>
            </a:r>
            <a:r>
              <a:rPr lang="en-US" sz="4400" b="1" dirty="0">
                <a:latin typeface="Calibri" pitchFamily="34" charset="0"/>
              </a:rPr>
              <a:t> 1</a:t>
            </a:r>
            <a:r>
              <a:rPr lang="en-US" sz="4400" b="1" baseline="30000" dirty="0">
                <a:latin typeface="Calibri" pitchFamily="34" charset="0"/>
              </a:rPr>
              <a:t>st</a:t>
            </a:r>
            <a:r>
              <a:rPr lang="en-US" sz="4400" b="1" dirty="0">
                <a:latin typeface="Calibri" pitchFamily="34" charset="0"/>
              </a:rPr>
              <a:t> v</a:t>
            </a:r>
            <a:r>
              <a:rPr lang="en-US" sz="4400" b="1" baseline="-25000" dirty="0">
                <a:latin typeface="Calibri" pitchFamily="34" charset="0"/>
              </a:rPr>
              <a:t>0</a:t>
            </a:r>
            <a:r>
              <a:rPr lang="en-US" sz="4400" b="1" dirty="0">
                <a:latin typeface="Calibri" pitchFamily="34" charset="0"/>
              </a:rPr>
              <a:t>a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l</a:t>
            </a:r>
            <a:r>
              <a:rPr lang="en-US" sz="4400" b="1" dirty="0">
                <a:latin typeface="Calibri" pitchFamily="34" charset="0"/>
              </a:rPr>
              <a:t>v</a:t>
            </a:r>
            <a:r>
              <a:rPr lang="en-US" sz="4400" b="1" baseline="-25000" dirty="0">
                <a:latin typeface="Calibri" pitchFamily="34" charset="0"/>
              </a:rPr>
              <a:t>0</a:t>
            </a:r>
            <a:r>
              <a:rPr lang="en-US" sz="4400" b="1" dirty="0">
                <a:latin typeface="Calibri" pitchFamily="34" charset="0"/>
              </a:rPr>
              <a:t>e</a:t>
            </a:r>
            <a:r>
              <a:rPr lang="en-US" sz="4400" b="1" dirty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en-US" sz="4400" b="1" dirty="0">
                <a:latin typeface="Calibri" pitchFamily="34" charset="0"/>
              </a:rPr>
              <a:t> </a:t>
            </a: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1447800" y="4443413"/>
            <a:ext cx="6705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 dirty="0">
                <a:latin typeface="Calibri" pitchFamily="34" charset="0"/>
              </a:rPr>
              <a:t>v</a:t>
            </a:r>
            <a:r>
              <a:rPr lang="en-US" sz="7200" b="1" baseline="30000" dirty="0">
                <a:latin typeface="Calibri" pitchFamily="34" charset="0"/>
              </a:rPr>
              <a:t>2</a:t>
            </a:r>
            <a:r>
              <a:rPr lang="en-US" sz="7200" b="1" dirty="0">
                <a:latin typeface="Calibri" pitchFamily="34" charset="0"/>
              </a:rPr>
              <a:t> = 2 ad + v</a:t>
            </a:r>
            <a:r>
              <a:rPr lang="en-US" sz="7200" b="1" baseline="-25000" dirty="0">
                <a:latin typeface="Calibri" pitchFamily="34" charset="0"/>
              </a:rPr>
              <a:t>o</a:t>
            </a:r>
            <a:r>
              <a:rPr lang="en-US" sz="7200" b="1" baseline="30000" dirty="0">
                <a:latin typeface="Calibri" pitchFamily="34" charset="0"/>
              </a:rPr>
              <a:t>2</a:t>
            </a:r>
            <a:r>
              <a:rPr lang="en-US" sz="7200" b="1" dirty="0">
                <a:latin typeface="Calibri" pitchFamily="34" charset="0"/>
              </a:rPr>
              <a:t>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 dirty="0"/>
          </a:p>
        </p:txBody>
      </p:sp>
      <p:sp>
        <p:nvSpPr>
          <p:cNvPr id="53251" name="Rectangle 7"/>
          <p:cNvSpPr>
            <a:spLocks noChangeArrowheads="1"/>
          </p:cNvSpPr>
          <p:nvPr/>
        </p:nvSpPr>
        <p:spPr bwMode="auto">
          <a:xfrm>
            <a:off x="0" y="0"/>
            <a:ext cx="45720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53252" name="Group 35"/>
          <p:cNvGrpSpPr>
            <a:grpSpLocks/>
          </p:cNvGrpSpPr>
          <p:nvPr/>
        </p:nvGrpSpPr>
        <p:grpSpPr bwMode="auto">
          <a:xfrm>
            <a:off x="1371600" y="4800600"/>
            <a:ext cx="6705600" cy="1546225"/>
            <a:chOff x="1752600" y="2830817"/>
            <a:chExt cx="6324600" cy="1107996"/>
          </a:xfrm>
        </p:grpSpPr>
        <p:sp>
          <p:nvSpPr>
            <p:cNvPr id="53256" name="TextBox 8"/>
            <p:cNvSpPr txBox="1">
              <a:spLocks noChangeArrowheads="1"/>
            </p:cNvSpPr>
            <p:nvPr/>
          </p:nvSpPr>
          <p:spPr bwMode="auto">
            <a:xfrm>
              <a:off x="1752600" y="2940029"/>
              <a:ext cx="6324600" cy="463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>
                  <a:latin typeface="Calibri" pitchFamily="34" charset="0"/>
                </a:rPr>
                <a:t>4     3.14     5     </a:t>
              </a:r>
              <a:r>
                <a:rPr lang="en-US" sz="3600" dirty="0" smtClean="0">
                  <a:latin typeface="Calibri" pitchFamily="34" charset="0"/>
                </a:rPr>
                <a:t>2.71828.. </a:t>
              </a:r>
              <a:endParaRPr lang="en-US" sz="3600" dirty="0">
                <a:latin typeface="Calibri" pitchFamily="34" charset="0"/>
              </a:endParaRPr>
            </a:p>
          </p:txBody>
        </p:sp>
        <p:grpSp>
          <p:nvGrpSpPr>
            <p:cNvPr id="53257" name="Group 34"/>
            <p:cNvGrpSpPr>
              <a:grpSpLocks/>
            </p:cNvGrpSpPr>
            <p:nvPr/>
          </p:nvGrpSpPr>
          <p:grpSpPr bwMode="auto">
            <a:xfrm>
              <a:off x="1752600" y="2830817"/>
              <a:ext cx="5446568" cy="1107996"/>
              <a:chOff x="1752600" y="2830817"/>
              <a:chExt cx="5446568" cy="1107996"/>
            </a:xfrm>
          </p:grpSpPr>
          <p:sp>
            <p:nvSpPr>
              <p:cNvPr id="53258" name="TextBox 9"/>
              <p:cNvSpPr txBox="1">
                <a:spLocks noChangeArrowheads="1"/>
              </p:cNvSpPr>
              <p:nvPr/>
            </p:nvSpPr>
            <p:spPr bwMode="auto">
              <a:xfrm>
                <a:off x="1752600" y="3276600"/>
                <a:ext cx="4724400" cy="463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dirty="0">
                    <a:latin typeface="Calibri" pitchFamily="34" charset="0"/>
                  </a:rPr>
                  <a:t>4     3.14     5     </a:t>
                </a:r>
                <a:r>
                  <a:rPr lang="en-US" sz="3600" dirty="0" smtClean="0">
                    <a:latin typeface="Calibri" pitchFamily="34" charset="0"/>
                  </a:rPr>
                  <a:t>2.71828.. </a:t>
                </a:r>
                <a:endParaRPr lang="en-US" sz="3600" dirty="0">
                  <a:latin typeface="Calibri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1752600" y="3352963"/>
                <a:ext cx="380314" cy="11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514727" y="3352963"/>
                <a:ext cx="838489" cy="11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809892" y="3352963"/>
                <a:ext cx="381812" cy="11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18" y="3352963"/>
                <a:ext cx="1447890" cy="11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263" name="TextBox 23"/>
              <p:cNvSpPr txBox="1">
                <a:spLocks noChangeArrowheads="1"/>
              </p:cNvSpPr>
              <p:nvPr/>
            </p:nvSpPr>
            <p:spPr bwMode="auto">
              <a:xfrm>
                <a:off x="3352800" y="3048000"/>
                <a:ext cx="6096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dirty="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53264" name="TextBox 24"/>
              <p:cNvSpPr txBox="1">
                <a:spLocks noChangeArrowheads="1"/>
              </p:cNvSpPr>
              <p:nvPr/>
            </p:nvSpPr>
            <p:spPr bwMode="auto">
              <a:xfrm>
                <a:off x="2133600" y="3048000"/>
                <a:ext cx="6096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dirty="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53265" name="TextBox 25"/>
              <p:cNvSpPr txBox="1">
                <a:spLocks noChangeArrowheads="1"/>
              </p:cNvSpPr>
              <p:nvPr/>
            </p:nvSpPr>
            <p:spPr bwMode="auto">
              <a:xfrm>
                <a:off x="6208568" y="2830817"/>
                <a:ext cx="990600" cy="11079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dirty="0">
                    <a:latin typeface="Calibri" pitchFamily="34" charset="0"/>
                  </a:rPr>
                  <a:t>= </a:t>
                </a:r>
                <a:r>
                  <a:rPr lang="en-US" sz="6600" dirty="0">
                    <a:latin typeface="Calibri" pitchFamily="34" charset="0"/>
                  </a:rPr>
                  <a:t>?</a:t>
                </a:r>
              </a:p>
            </p:txBody>
          </p:sp>
          <p:sp>
            <p:nvSpPr>
              <p:cNvPr id="53266" name="TextBox 26"/>
              <p:cNvSpPr txBox="1">
                <a:spLocks noChangeArrowheads="1"/>
              </p:cNvSpPr>
              <p:nvPr/>
            </p:nvSpPr>
            <p:spPr bwMode="auto">
              <a:xfrm>
                <a:off x="4191000" y="3048000"/>
                <a:ext cx="723901" cy="463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dirty="0">
                    <a:latin typeface="Calibri" pitchFamily="34" charset="0"/>
                  </a:rPr>
                  <a:t>= </a:t>
                </a:r>
              </a:p>
            </p:txBody>
          </p:sp>
        </p:grpSp>
      </p:grpSp>
      <p:sp>
        <p:nvSpPr>
          <p:cNvPr id="53253" name="Rectangle 19"/>
          <p:cNvSpPr>
            <a:spLocks noChangeArrowheads="1"/>
          </p:cNvSpPr>
          <p:nvPr/>
        </p:nvSpPr>
        <p:spPr bwMode="auto">
          <a:xfrm>
            <a:off x="2133600" y="609600"/>
            <a:ext cx="6248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>
              <a:latin typeface="Calibri" pitchFamily="34" charset="0"/>
            </a:endParaRPr>
          </a:p>
          <a:p>
            <a:r>
              <a:rPr lang="en-US" sz="3600" b="1" dirty="0">
                <a:latin typeface="Calibri" pitchFamily="34" charset="0"/>
              </a:rPr>
              <a:t>mom  = bob = pop = wow = ?</a:t>
            </a:r>
            <a:endParaRPr lang="en-US" sz="3600" b="1" baseline="30000" dirty="0">
              <a:latin typeface="Calibri" pitchFamily="34" charset="0"/>
            </a:endParaRPr>
          </a:p>
          <a:p>
            <a:r>
              <a:rPr lang="en-US" sz="3600" b="1" dirty="0">
                <a:latin typeface="Calibri" pitchFamily="34" charset="0"/>
              </a:rPr>
              <a:t>mom  = bob = pop = wow = ?</a:t>
            </a:r>
            <a:endParaRPr lang="en-US" sz="3600" b="1" baseline="30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 dirty="0"/>
          </a:p>
        </p:txBody>
      </p:sp>
      <p:sp>
        <p:nvSpPr>
          <p:cNvPr id="121860" name="Rectangle 7"/>
          <p:cNvSpPr>
            <a:spLocks noChangeArrowheads="1"/>
          </p:cNvSpPr>
          <p:nvPr/>
        </p:nvSpPr>
        <p:spPr bwMode="auto">
          <a:xfrm>
            <a:off x="0" y="0"/>
            <a:ext cx="45720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121861" name="Group 35"/>
          <p:cNvGrpSpPr>
            <a:grpSpLocks/>
          </p:cNvGrpSpPr>
          <p:nvPr/>
        </p:nvGrpSpPr>
        <p:grpSpPr bwMode="auto">
          <a:xfrm>
            <a:off x="1371600" y="4800600"/>
            <a:ext cx="6705600" cy="1546225"/>
            <a:chOff x="1752600" y="2830817"/>
            <a:chExt cx="6324600" cy="1107996"/>
          </a:xfrm>
        </p:grpSpPr>
        <p:sp>
          <p:nvSpPr>
            <p:cNvPr id="121862" name="TextBox 8"/>
            <p:cNvSpPr txBox="1">
              <a:spLocks noChangeArrowheads="1"/>
            </p:cNvSpPr>
            <p:nvPr/>
          </p:nvSpPr>
          <p:spPr bwMode="auto">
            <a:xfrm>
              <a:off x="1752600" y="2940029"/>
              <a:ext cx="6324600" cy="463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dirty="0">
                  <a:latin typeface="Calibri" pitchFamily="34" charset="0"/>
                </a:rPr>
                <a:t>4     3.14     5     2.71828 </a:t>
              </a:r>
            </a:p>
          </p:txBody>
        </p:sp>
        <p:grpSp>
          <p:nvGrpSpPr>
            <p:cNvPr id="121863" name="Group 34"/>
            <p:cNvGrpSpPr>
              <a:grpSpLocks/>
            </p:cNvGrpSpPr>
            <p:nvPr/>
          </p:nvGrpSpPr>
          <p:grpSpPr bwMode="auto">
            <a:xfrm>
              <a:off x="1752600" y="2830817"/>
              <a:ext cx="5446568" cy="1107996"/>
              <a:chOff x="1752600" y="2830817"/>
              <a:chExt cx="5446568" cy="1107996"/>
            </a:xfrm>
          </p:grpSpPr>
          <p:sp>
            <p:nvSpPr>
              <p:cNvPr id="121864" name="TextBox 9"/>
              <p:cNvSpPr txBox="1">
                <a:spLocks noChangeArrowheads="1"/>
              </p:cNvSpPr>
              <p:nvPr/>
            </p:nvSpPr>
            <p:spPr bwMode="auto">
              <a:xfrm>
                <a:off x="1752600" y="3276600"/>
                <a:ext cx="47244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dirty="0">
                    <a:latin typeface="Calibri" pitchFamily="34" charset="0"/>
                  </a:rPr>
                  <a:t>4     3.14     5     2.71828 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1752600" y="3352963"/>
                <a:ext cx="380314" cy="11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514727" y="3352963"/>
                <a:ext cx="838489" cy="11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809892" y="3352963"/>
                <a:ext cx="381812" cy="11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18" y="3352963"/>
                <a:ext cx="1447890" cy="11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869" name="TextBox 23"/>
              <p:cNvSpPr txBox="1">
                <a:spLocks noChangeArrowheads="1"/>
              </p:cNvSpPr>
              <p:nvPr/>
            </p:nvSpPr>
            <p:spPr bwMode="auto">
              <a:xfrm>
                <a:off x="3352800" y="3048000"/>
                <a:ext cx="6096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dirty="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21870" name="TextBox 24"/>
              <p:cNvSpPr txBox="1">
                <a:spLocks noChangeArrowheads="1"/>
              </p:cNvSpPr>
              <p:nvPr/>
            </p:nvSpPr>
            <p:spPr bwMode="auto">
              <a:xfrm>
                <a:off x="2133600" y="3048000"/>
                <a:ext cx="6096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dirty="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21871" name="TextBox 25"/>
              <p:cNvSpPr txBox="1">
                <a:spLocks noChangeArrowheads="1"/>
              </p:cNvSpPr>
              <p:nvPr/>
            </p:nvSpPr>
            <p:spPr bwMode="auto">
              <a:xfrm>
                <a:off x="6208568" y="2830817"/>
                <a:ext cx="990600" cy="11079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dirty="0">
                    <a:latin typeface="Calibri" pitchFamily="34" charset="0"/>
                  </a:rPr>
                  <a:t>= </a:t>
                </a:r>
                <a:r>
                  <a:rPr lang="en-US" sz="6600" dirty="0">
                    <a:latin typeface="Calibri" pitchFamily="34" charset="0"/>
                  </a:rPr>
                  <a:t>?</a:t>
                </a:r>
              </a:p>
            </p:txBody>
          </p:sp>
          <p:sp>
            <p:nvSpPr>
              <p:cNvPr id="121872" name="TextBox 26"/>
              <p:cNvSpPr txBox="1">
                <a:spLocks noChangeArrowheads="1"/>
              </p:cNvSpPr>
              <p:nvPr/>
            </p:nvSpPr>
            <p:spPr bwMode="auto">
              <a:xfrm>
                <a:off x="4191000" y="3048000"/>
                <a:ext cx="723901" cy="463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dirty="0">
                    <a:latin typeface="Calibri" pitchFamily="34" charset="0"/>
                  </a:rPr>
                  <a:t>= </a:t>
                </a:r>
              </a:p>
            </p:txBody>
          </p:sp>
        </p:grpSp>
      </p:grpSp>
      <p:sp>
        <p:nvSpPr>
          <p:cNvPr id="121873" name="Rectangle 19"/>
          <p:cNvSpPr>
            <a:spLocks noChangeArrowheads="1"/>
          </p:cNvSpPr>
          <p:nvPr/>
        </p:nvSpPr>
        <p:spPr bwMode="auto">
          <a:xfrm>
            <a:off x="2133600" y="609600"/>
            <a:ext cx="6248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>
              <a:latin typeface="Calibri" pitchFamily="34" charset="0"/>
            </a:endParaRPr>
          </a:p>
          <a:p>
            <a:r>
              <a:rPr lang="en-US" sz="3600" b="1" dirty="0">
                <a:latin typeface="Calibri" pitchFamily="34" charset="0"/>
              </a:rPr>
              <a:t>mom  = bob = pop = wow = ?</a:t>
            </a:r>
            <a:endParaRPr lang="en-US" sz="3600" b="1" baseline="30000" dirty="0">
              <a:latin typeface="Calibri" pitchFamily="34" charset="0"/>
            </a:endParaRPr>
          </a:p>
          <a:p>
            <a:r>
              <a:rPr lang="en-US" sz="3600" b="1" dirty="0">
                <a:latin typeface="Calibri" pitchFamily="34" charset="0"/>
              </a:rPr>
              <a:t>mom  = bob = pop = wow = ?</a:t>
            </a:r>
            <a:endParaRPr lang="en-US" sz="3600" b="1" baseline="30000" dirty="0">
              <a:latin typeface="Calibri" pitchFamily="34" charset="0"/>
            </a:endParaRPr>
          </a:p>
        </p:txBody>
      </p:sp>
      <p:pic>
        <p:nvPicPr>
          <p:cNvPr id="121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667000"/>
            <a:ext cx="47244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75" name="TextBox 20"/>
          <p:cNvSpPr txBox="1">
            <a:spLocks noChangeArrowheads="1"/>
          </p:cNvSpPr>
          <p:nvPr/>
        </p:nvSpPr>
        <p:spPr bwMode="auto">
          <a:xfrm>
            <a:off x="5562600" y="2514600"/>
            <a:ext cx="129540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5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5"/>
          <p:cNvSpPr>
            <a:spLocks noChangeArrowheads="1"/>
          </p:cNvSpPr>
          <p:nvPr/>
        </p:nvSpPr>
        <p:spPr bwMode="auto">
          <a:xfrm>
            <a:off x="1447800" y="2514600"/>
            <a:ext cx="609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latin typeface="Calibri" pitchFamily="34" charset="0"/>
              </a:rPr>
              <a:t>e = </a:t>
            </a:r>
            <a:r>
              <a:rPr lang="en-US" sz="4000" dirty="0" smtClean="0">
                <a:latin typeface="Calibri" pitchFamily="34" charset="0"/>
              </a:rPr>
              <a:t>2.7</a:t>
            </a:r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</a:rPr>
              <a:t>/</a:t>
            </a:r>
            <a:r>
              <a:rPr lang="en-US" sz="4000" dirty="0" smtClean="0">
                <a:latin typeface="Calibri" pitchFamily="34" charset="0"/>
              </a:rPr>
              <a:t>1828</a:t>
            </a:r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</a:rPr>
              <a:t>/</a:t>
            </a:r>
            <a:r>
              <a:rPr lang="en-US" sz="4000" dirty="0" smtClean="0">
                <a:latin typeface="Calibri" pitchFamily="34" charset="0"/>
              </a:rPr>
              <a:t>1828</a:t>
            </a:r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</a:rPr>
              <a:t>/</a:t>
            </a:r>
            <a:r>
              <a:rPr lang="en-US" sz="4000" dirty="0" smtClean="0">
                <a:latin typeface="Calibri" pitchFamily="34" charset="0"/>
              </a:rPr>
              <a:t>459045</a:t>
            </a:r>
            <a:endParaRPr lang="en-US" sz="4000" baseline="-25000" dirty="0">
              <a:latin typeface="Calibri" pitchFamily="34" charset="0"/>
            </a:endParaRPr>
          </a:p>
        </p:txBody>
      </p:sp>
      <p:sp>
        <p:nvSpPr>
          <p:cNvPr id="54274" name="Rectangle 5"/>
          <p:cNvSpPr>
            <a:spLocks noChangeArrowheads="1"/>
          </p:cNvSpPr>
          <p:nvPr/>
        </p:nvSpPr>
        <p:spPr bwMode="auto">
          <a:xfrm>
            <a:off x="1524000" y="3276600"/>
            <a:ext cx="609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latin typeface="Calibri" pitchFamily="34" charset="0"/>
              </a:rPr>
              <a:t>e = </a:t>
            </a:r>
            <a:r>
              <a:rPr lang="en-US" sz="4000" dirty="0" smtClean="0">
                <a:latin typeface="Calibri" pitchFamily="34" charset="0"/>
              </a:rPr>
              <a:t>2.7</a:t>
            </a:r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</a:rPr>
              <a:t>/</a:t>
            </a:r>
            <a:r>
              <a:rPr lang="en-US" sz="4000" dirty="0" smtClean="0">
                <a:latin typeface="Calibri" pitchFamily="34" charset="0"/>
              </a:rPr>
              <a:t>1828</a:t>
            </a:r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</a:rPr>
              <a:t>/</a:t>
            </a:r>
            <a:r>
              <a:rPr lang="en-US" sz="4000" dirty="0" smtClean="0">
                <a:latin typeface="Calibri" pitchFamily="34" charset="0"/>
              </a:rPr>
              <a:t>1828</a:t>
            </a:r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</a:rPr>
              <a:t>/</a:t>
            </a:r>
            <a:r>
              <a:rPr lang="en-US" sz="4000" dirty="0" smtClean="0">
                <a:latin typeface="Calibri" pitchFamily="34" charset="0"/>
              </a:rPr>
              <a:t>459045</a:t>
            </a:r>
            <a:endParaRPr lang="en-US" sz="4000" baseline="-25000" dirty="0">
              <a:latin typeface="Calibri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05000" y="3200400"/>
            <a:ext cx="5257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276" name="TextBox 18"/>
          <p:cNvSpPr txBox="1">
            <a:spLocks noChangeArrowheads="1"/>
          </p:cNvSpPr>
          <p:nvPr/>
        </p:nvSpPr>
        <p:spPr bwMode="auto">
          <a:xfrm>
            <a:off x="7239000" y="2590800"/>
            <a:ext cx="167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= ?</a:t>
            </a:r>
          </a:p>
        </p:txBody>
      </p:sp>
      <p:sp>
        <p:nvSpPr>
          <p:cNvPr id="54277" name="Rectangle 6"/>
          <p:cNvSpPr>
            <a:spLocks noChangeArrowheads="1"/>
          </p:cNvSpPr>
          <p:nvPr/>
        </p:nvSpPr>
        <p:spPr bwMode="auto">
          <a:xfrm>
            <a:off x="0" y="459105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2.7</a:t>
            </a:r>
            <a:r>
              <a:rPr lang="en-US" sz="3600" dirty="0">
                <a:latin typeface="Calibri" pitchFamily="34" charset="0"/>
              </a:rPr>
              <a:t>, Andrew Jackson 2X (</a:t>
            </a:r>
            <a:r>
              <a:rPr lang="en-US" sz="3600" b="1" dirty="0">
                <a:latin typeface="Calibri" pitchFamily="34" charset="0"/>
              </a:rPr>
              <a:t>1828</a:t>
            </a:r>
            <a:r>
              <a:rPr lang="en-US" sz="3600" dirty="0">
                <a:latin typeface="Calibri" pitchFamily="34" charset="0"/>
              </a:rPr>
              <a:t>) and isoceles triangle (</a:t>
            </a:r>
            <a:r>
              <a:rPr lang="en-US" sz="3600" b="1" dirty="0">
                <a:latin typeface="Calibri" pitchFamily="34" charset="0"/>
              </a:rPr>
              <a:t>45-90-45</a:t>
            </a:r>
            <a:r>
              <a:rPr lang="en-US" sz="3600" dirty="0">
                <a:latin typeface="Calibri" pitchFamily="34" charset="0"/>
              </a:rPr>
              <a:t>)</a:t>
            </a:r>
            <a:endParaRPr lang="en-US" sz="3600" baseline="-25000" dirty="0">
              <a:latin typeface="Calibri" pitchFamily="34" charset="0"/>
            </a:endParaRPr>
          </a:p>
        </p:txBody>
      </p:sp>
      <p:sp>
        <p:nvSpPr>
          <p:cNvPr id="54278" name="Rectangle 1"/>
          <p:cNvSpPr>
            <a:spLocks noChangeArrowheads="1"/>
          </p:cNvSpPr>
          <p:nvPr/>
        </p:nvSpPr>
        <p:spPr bwMode="auto">
          <a:xfrm>
            <a:off x="0" y="0"/>
            <a:ext cx="68580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0"/>
            <a:ext cx="68580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2895600" y="-2743200"/>
            <a:ext cx="2667000" cy="1077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 b="1" dirty="0">
                <a:latin typeface="Calibri" pitchFamily="34" charset="0"/>
              </a:rPr>
              <a:t>			</a:t>
            </a:r>
            <a:r>
              <a:rPr lang="en-US" sz="49600" b="1" dirty="0">
                <a:latin typeface="Calibri" pitchFamily="34" charset="0"/>
              </a:rPr>
              <a:t>1</a:t>
            </a:r>
            <a:r>
              <a:rPr lang="en-US" sz="6600" b="1" dirty="0">
                <a:latin typeface="Calibri" pitchFamily="34" charset="0"/>
              </a:rPr>
              <a:t> </a:t>
            </a:r>
            <a:endParaRPr lang="en-US" sz="6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762000" y="50292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dirty="0">
                <a:latin typeface="Calibri" pitchFamily="34" charset="0"/>
              </a:rPr>
              <a:t>mom  = bob = pop = wow = 1</a:t>
            </a:r>
            <a:endParaRPr lang="en-US" sz="4800" b="1" baseline="30000" dirty="0">
              <a:latin typeface="Calibri" pitchFamily="34" charset="0"/>
            </a:endParaRP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2514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o= ÷ =&gt;       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 smtClean="0">
                <a:latin typeface="Calibri" pitchFamily="34" charset="0"/>
              </a:rPr>
              <a:t>ver                                                               </a:t>
            </a:r>
            <a:endParaRPr lang="en-US" sz="1800" dirty="0">
              <a:latin typeface="Calibri" pitchFamily="34" charset="0"/>
            </a:endParaRP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 flipH="1">
            <a:off x="1219200" y="1905000"/>
            <a:ext cx="66294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 dirty="0">
                <a:latin typeface="Calibri" pitchFamily="34" charset="0"/>
              </a:rPr>
              <a:t>Evo</a:t>
            </a:r>
            <a:r>
              <a:rPr lang="en-US" sz="5400" b="1" dirty="0">
                <a:solidFill>
                  <a:srgbClr val="00B050"/>
                </a:solidFill>
                <a:latin typeface="Calibri" pitchFamily="34" charset="0"/>
              </a:rPr>
              <a:t>l</a:t>
            </a:r>
            <a:r>
              <a:rPr lang="en-US" sz="5400" b="1" dirty="0">
                <a:latin typeface="Calibri" pitchFamily="34" charset="0"/>
              </a:rPr>
              <a:t>ve            =       = 1 </a:t>
            </a:r>
          </a:p>
          <a:p>
            <a:r>
              <a:rPr lang="en-US" sz="5400" b="1" dirty="0">
                <a:latin typeface="Calibri" pitchFamily="34" charset="0"/>
              </a:rPr>
              <a:t>        </a:t>
            </a:r>
            <a:r>
              <a:rPr lang="en-US" sz="16600" b="1" dirty="0">
                <a:latin typeface="Calibri" pitchFamily="34" charset="0"/>
              </a:rPr>
              <a:t>=  1  =</a:t>
            </a:r>
            <a:endParaRPr lang="en-US" sz="8800" b="1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	    </a:t>
            </a:r>
          </a:p>
          <a:p>
            <a:endParaRPr lang="en-US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56324" name="Group 9"/>
          <p:cNvGrpSpPr>
            <a:grpSpLocks/>
          </p:cNvGrpSpPr>
          <p:nvPr/>
        </p:nvGrpSpPr>
        <p:grpSpPr bwMode="auto">
          <a:xfrm>
            <a:off x="5486400" y="1600200"/>
            <a:ext cx="762000" cy="1457325"/>
            <a:chOff x="5943600" y="3962400"/>
            <a:chExt cx="762000" cy="1456730"/>
          </a:xfrm>
        </p:grpSpPr>
        <p:sp>
          <p:nvSpPr>
            <p:cNvPr id="56330" name="Rectangle 5"/>
            <p:cNvSpPr>
              <a:spLocks noChangeArrowheads="1"/>
            </p:cNvSpPr>
            <p:nvPr/>
          </p:nvSpPr>
          <p:spPr bwMode="auto">
            <a:xfrm>
              <a:off x="5943600" y="3962400"/>
              <a:ext cx="632031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5400" b="1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56331" name="TextBox 6"/>
            <p:cNvSpPr txBox="1">
              <a:spLocks noChangeArrowheads="1"/>
            </p:cNvSpPr>
            <p:nvPr/>
          </p:nvSpPr>
          <p:spPr bwMode="auto">
            <a:xfrm>
              <a:off x="5943600" y="4495800"/>
              <a:ext cx="7620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5400" b="1" dirty="0">
                  <a:latin typeface="Calibri" pitchFamily="34" charset="0"/>
                </a:rPr>
                <a:t>v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943600" y="4724089"/>
              <a:ext cx="609600" cy="158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>
            <a:off x="3200400" y="24384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326" name="Group 16"/>
          <p:cNvGrpSpPr>
            <a:grpSpLocks/>
          </p:cNvGrpSpPr>
          <p:nvPr/>
        </p:nvGrpSpPr>
        <p:grpSpPr bwMode="auto">
          <a:xfrm>
            <a:off x="3962400" y="1676400"/>
            <a:ext cx="1066800" cy="1447800"/>
            <a:chOff x="5943600" y="3962400"/>
            <a:chExt cx="1066800" cy="1447209"/>
          </a:xfrm>
        </p:grpSpPr>
        <p:sp>
          <p:nvSpPr>
            <p:cNvPr id="56327" name="Rectangle 17"/>
            <p:cNvSpPr>
              <a:spLocks noChangeArrowheads="1"/>
            </p:cNvSpPr>
            <p:nvPr/>
          </p:nvSpPr>
          <p:spPr bwMode="auto">
            <a:xfrm>
              <a:off x="5943600" y="3962400"/>
              <a:ext cx="1066800" cy="91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5400" b="1" dirty="0">
                  <a:latin typeface="Calibri" pitchFamily="34" charset="0"/>
                </a:rPr>
                <a:t>ev</a:t>
              </a:r>
            </a:p>
          </p:txBody>
        </p:sp>
        <p:sp>
          <p:nvSpPr>
            <p:cNvPr id="56328" name="TextBox 18"/>
            <p:cNvSpPr txBox="1">
              <a:spLocks noChangeArrowheads="1"/>
            </p:cNvSpPr>
            <p:nvPr/>
          </p:nvSpPr>
          <p:spPr bwMode="auto">
            <a:xfrm>
              <a:off x="5943600" y="4495582"/>
              <a:ext cx="914400" cy="91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5400" b="1" dirty="0">
                  <a:latin typeface="Calibri" pitchFamily="34" charset="0"/>
                </a:rPr>
                <a:t>ve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5943600" y="4724089"/>
              <a:ext cx="838200" cy="158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28601" y="3244850"/>
            <a:ext cx="89154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mom ran fast, but bob’s babe  </a:t>
            </a:r>
            <a:r>
              <a:rPr lang="en-US" sz="3600" b="1" dirty="0" smtClean="0">
                <a:latin typeface="Calibri" pitchFamily="34" charset="0"/>
              </a:rPr>
              <a:t>canceled</a:t>
            </a:r>
            <a:endParaRPr lang="en-US" sz="3600" b="1" dirty="0">
              <a:latin typeface="Calibri" pitchFamily="34" charset="0"/>
            </a:endParaRPr>
          </a:p>
          <a:p>
            <a:endParaRPr lang="en-US" sz="3600" b="1" dirty="0">
              <a:latin typeface="Calibri" pitchFamily="34" charset="0"/>
            </a:endParaRPr>
          </a:p>
          <a:p>
            <a:r>
              <a:rPr lang="en-US" sz="4000" b="1" dirty="0"/>
              <a:t>mom  = bob = pop = wow = 1</a:t>
            </a:r>
          </a:p>
          <a:p>
            <a:endParaRPr lang="en-US" sz="4000" dirty="0">
              <a:latin typeface="Calibri" pitchFamily="34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o=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28601" y="3244850"/>
            <a:ext cx="8915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mom ran fast, but bob’s babe </a:t>
            </a:r>
            <a:r>
              <a:rPr lang="en-US" sz="3600" b="1" dirty="0" smtClean="0">
                <a:latin typeface="Calibri" pitchFamily="34" charset="0"/>
              </a:rPr>
              <a:t> canceled</a:t>
            </a:r>
          </a:p>
          <a:p>
            <a:endParaRPr lang="en-US" sz="3600" b="1" dirty="0">
              <a:latin typeface="Calibri" pitchFamily="34" charset="0"/>
            </a:endParaRPr>
          </a:p>
          <a:p>
            <a:r>
              <a:rPr lang="en-US" sz="4400" b="1" dirty="0"/>
              <a:t>mom  = bob = pop = wow = 1</a:t>
            </a:r>
          </a:p>
          <a:p>
            <a:endParaRPr lang="en-US" sz="4400" dirty="0"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6858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@		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			</a:t>
            </a:r>
            <a:endParaRPr lang="en-US" b="1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o=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3124200"/>
            <a:ext cx="914400" cy="914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33800" y="3124200"/>
            <a:ext cx="914400" cy="914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4572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o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dirty="0">
                <a:latin typeface="Calibri" pitchFamily="34" charset="0"/>
              </a:rPr>
              <a:t>i 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dirty="0">
                <a:latin typeface="Calibri" pitchFamily="34" charset="0"/>
              </a:rPr>
              <a:t>u 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dirty="0">
                <a:latin typeface="Calibri" pitchFamily="34" charset="0"/>
              </a:rPr>
              <a:t>e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2895600" y="5257800"/>
            <a:ext cx="3505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Calibri" pitchFamily="34" charset="0"/>
              </a:rPr>
              <a:t>a</a:t>
            </a:r>
            <a:r>
              <a:rPr lang="en-US" sz="4000" b="1" baseline="30000" dirty="0">
                <a:latin typeface="Calibri" pitchFamily="34" charset="0"/>
              </a:rPr>
              <a:t>2</a:t>
            </a:r>
            <a:r>
              <a:rPr lang="en-US" sz="4000" b="1" dirty="0">
                <a:latin typeface="Calibri" pitchFamily="34" charset="0"/>
              </a:rPr>
              <a:t>  + </a:t>
            </a:r>
            <a:r>
              <a:rPr lang="en-US" sz="4000" b="1" dirty="0">
                <a:solidFill>
                  <a:srgbClr val="FFC000"/>
                </a:solidFill>
                <a:latin typeface="Calibri" pitchFamily="34" charset="0"/>
              </a:rPr>
              <a:t>b</a:t>
            </a:r>
            <a:r>
              <a:rPr lang="en-US" sz="4000" b="1" baseline="30000" dirty="0">
                <a:latin typeface="Calibri" pitchFamily="34" charset="0"/>
              </a:rPr>
              <a:t>2</a:t>
            </a:r>
            <a:r>
              <a:rPr lang="en-US" sz="4000" b="1" dirty="0">
                <a:latin typeface="Calibri" pitchFamily="34" charset="0"/>
              </a:rPr>
              <a:t>  =  </a:t>
            </a:r>
            <a:r>
              <a:rPr lang="en-US" sz="4000" b="1" dirty="0" smtClean="0">
                <a:solidFill>
                  <a:srgbClr val="00B0F0"/>
                </a:solidFill>
                <a:latin typeface="Calibri" pitchFamily="34" charset="0"/>
              </a:rPr>
              <a:t>c  </a:t>
            </a:r>
            <a:r>
              <a:rPr lang="en-US" sz="4000" b="1" dirty="0" smtClean="0">
                <a:latin typeface="Calibri" pitchFamily="34" charset="0"/>
              </a:rPr>
              <a:t>= = 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-76200" y="3109908"/>
            <a:ext cx="9144000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m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o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m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600" b="1" dirty="0">
                <a:solidFill>
                  <a:srgbClr val="98B40C"/>
                </a:solidFill>
                <a:cs typeface="Arial" charset="0"/>
              </a:rPr>
              <a:t>r</a:t>
            </a:r>
            <a:r>
              <a:rPr lang="en-US" sz="3600" b="1" dirty="0">
                <a:solidFill>
                  <a:srgbClr val="00B050"/>
                </a:solidFill>
                <a:cs typeface="Arial" charset="0"/>
              </a:rPr>
              <a:t>a</a:t>
            </a:r>
            <a:r>
              <a:rPr lang="en-US" sz="3600" b="1" dirty="0">
                <a:solidFill>
                  <a:srgbClr val="98B40C"/>
                </a:solidFill>
                <a:cs typeface="Arial" charset="0"/>
              </a:rPr>
              <a:t>n f</a:t>
            </a:r>
            <a:r>
              <a:rPr lang="en-US" sz="3600" b="1" dirty="0">
                <a:solidFill>
                  <a:srgbClr val="00B050"/>
                </a:solidFill>
                <a:cs typeface="Arial" charset="0"/>
              </a:rPr>
              <a:t>a</a:t>
            </a:r>
            <a:r>
              <a:rPr lang="en-US" sz="3600" b="1" dirty="0">
                <a:solidFill>
                  <a:srgbClr val="98B40C"/>
                </a:solidFill>
                <a:cs typeface="Arial" charset="0"/>
              </a:rPr>
              <a:t>st, b</a:t>
            </a:r>
            <a:r>
              <a:rPr lang="en-US" sz="3600" b="1" dirty="0">
                <a:solidFill>
                  <a:srgbClr val="002060"/>
                </a:solidFill>
                <a:cs typeface="Arial" charset="0"/>
              </a:rPr>
              <a:t>u</a:t>
            </a:r>
            <a:r>
              <a:rPr lang="en-US" sz="3600" b="1" dirty="0">
                <a:solidFill>
                  <a:srgbClr val="98B40C"/>
                </a:solidFill>
                <a:cs typeface="Arial" charset="0"/>
              </a:rPr>
              <a:t>t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b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o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b</a:t>
            </a:r>
            <a:r>
              <a:rPr lang="en-US" sz="3600" b="1" dirty="0">
                <a:solidFill>
                  <a:srgbClr val="98B40C"/>
                </a:solidFill>
                <a:cs typeface="Arial" charset="0"/>
              </a:rPr>
              <a:t>’s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>
                <a:solidFill>
                  <a:srgbClr val="FFC000"/>
                </a:solidFill>
                <a:cs typeface="Arial" charset="0"/>
              </a:rPr>
              <a:t>b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a</a:t>
            </a:r>
            <a:r>
              <a:rPr lang="en-US" sz="3600" b="1" dirty="0">
                <a:solidFill>
                  <a:srgbClr val="FFC000"/>
                </a:solidFill>
                <a:cs typeface="Arial" charset="0"/>
              </a:rPr>
              <a:t>b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e  </a:t>
            </a:r>
            <a:r>
              <a:rPr lang="en-US" sz="3600" b="1" dirty="0" smtClean="0">
                <a:solidFill>
                  <a:srgbClr val="00B0F0"/>
                </a:solidFill>
                <a:cs typeface="Arial" charset="0"/>
              </a:rPr>
              <a:t>c</a:t>
            </a:r>
            <a:r>
              <a:rPr lang="en-US" sz="3600" b="1" dirty="0" smtClean="0">
                <a:solidFill>
                  <a:srgbClr val="000000"/>
                </a:solidFill>
                <a:cs typeface="Arial" charset="0"/>
              </a:rPr>
              <a:t>a</a:t>
            </a:r>
            <a:r>
              <a:rPr lang="en-US" sz="3600" b="1" dirty="0" smtClean="0">
                <a:solidFill>
                  <a:srgbClr val="98B40C"/>
                </a:solidFill>
                <a:cs typeface="Arial" charset="0"/>
              </a:rPr>
              <a:t>n</a:t>
            </a:r>
            <a:r>
              <a:rPr lang="en-US" sz="3600" b="1" dirty="0" smtClean="0">
                <a:solidFill>
                  <a:srgbClr val="33CCFF"/>
                </a:solidFill>
                <a:cs typeface="Arial" charset="0"/>
              </a:rPr>
              <a:t>c</a:t>
            </a:r>
            <a:r>
              <a:rPr lang="en-US" sz="3600" b="1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sz="3600" b="1" dirty="0" smtClean="0">
                <a:solidFill>
                  <a:srgbClr val="98B40C"/>
                </a:solidFill>
                <a:cs typeface="Arial" charset="0"/>
              </a:rPr>
              <a:t>l</a:t>
            </a:r>
            <a:r>
              <a:rPr lang="en-US" sz="3600" b="1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sz="3600" b="1" dirty="0" smtClean="0">
                <a:solidFill>
                  <a:srgbClr val="98B40C"/>
                </a:solidFill>
                <a:cs typeface="Arial" charset="0"/>
              </a:rPr>
              <a:t>d</a:t>
            </a:r>
            <a:endParaRPr lang="en-US" sz="3600" dirty="0">
              <a:solidFill>
                <a:srgbClr val="98B40C"/>
              </a:solidFill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85800" y="4038600"/>
            <a:ext cx="6096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524000" y="3770531"/>
            <a:ext cx="1458686" cy="190636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 flipH="1">
            <a:off x="4191000" y="3886200"/>
            <a:ext cx="609600" cy="1447800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/>
            <a:tailEnd type="arrow" w="med" len="med"/>
          </a:ln>
        </p:spPr>
      </p:cxnSp>
      <p:cxnSp>
        <p:nvCxnSpPr>
          <p:cNvPr id="30" name="Straight Arrow Connector 29"/>
          <p:cNvCxnSpPr>
            <a:cxnSpLocks noChangeShapeType="1"/>
          </p:cNvCxnSpPr>
          <p:nvPr/>
        </p:nvCxnSpPr>
        <p:spPr bwMode="auto">
          <a:xfrm flipH="1">
            <a:off x="4267200" y="3886200"/>
            <a:ext cx="838200" cy="1447800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/>
            <a:tailEnd type="arrow" w="med" len="med"/>
          </a:ln>
        </p:spPr>
      </p:cxnSp>
      <p:cxnSp>
        <p:nvCxnSpPr>
          <p:cNvPr id="32" name="Straight Arrow Connector 31"/>
          <p:cNvCxnSpPr>
            <a:cxnSpLocks noChangeShapeType="1"/>
          </p:cNvCxnSpPr>
          <p:nvPr/>
        </p:nvCxnSpPr>
        <p:spPr bwMode="auto">
          <a:xfrm flipH="1">
            <a:off x="5275264" y="3657600"/>
            <a:ext cx="668336" cy="1823584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/>
            <a:tailEnd type="arrow" w="med" len="med"/>
          </a:ln>
        </p:spPr>
      </p:cxnSp>
      <p:cxnSp>
        <p:nvCxnSpPr>
          <p:cNvPr id="34" name="Straight Arrow Connector 33"/>
          <p:cNvCxnSpPr/>
          <p:nvPr/>
        </p:nvCxnSpPr>
        <p:spPr>
          <a:xfrm>
            <a:off x="2198912" y="3698405"/>
            <a:ext cx="925288" cy="178799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 flipH="1">
            <a:off x="5312228" y="3657600"/>
            <a:ext cx="1240972" cy="1929606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/>
            <a:tailEnd type="arrow" w="med" len="med"/>
          </a:ln>
        </p:spPr>
      </p:cxn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>
            <a:off x="3145971" y="3698405"/>
            <a:ext cx="533400" cy="1733566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arrow" w="med" len="med"/>
          </a:ln>
        </p:spPr>
      </p:cxnSp>
      <p:cxnSp>
        <p:nvCxnSpPr>
          <p:cNvPr id="43" name="Straight Arrow Connector 42"/>
          <p:cNvCxnSpPr/>
          <p:nvPr/>
        </p:nvCxnSpPr>
        <p:spPr>
          <a:xfrm flipH="1">
            <a:off x="4800600" y="3657600"/>
            <a:ext cx="604157" cy="17526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6400800" y="3962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905000" y="3848100"/>
            <a:ext cx="293912" cy="304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H="1">
            <a:off x="2209800" y="4365171"/>
            <a:ext cx="381000" cy="2286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2454729" y="4784271"/>
            <a:ext cx="381000" cy="2286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6200000" flipH="1">
            <a:off x="2754086" y="5257800"/>
            <a:ext cx="304800" cy="1524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cxnSpLocks noChangeShapeType="1"/>
          </p:cNvCxnSpPr>
          <p:nvPr/>
        </p:nvCxnSpPr>
        <p:spPr bwMode="auto">
          <a:xfrm flipH="1">
            <a:off x="4343400" y="3810000"/>
            <a:ext cx="666750" cy="1371600"/>
          </a:xfrm>
          <a:prstGeom prst="straightConnector1">
            <a:avLst/>
          </a:prstGeom>
          <a:noFill/>
          <a:ln w="38100" algn="ctr">
            <a:solidFill>
              <a:srgbClr val="002060"/>
            </a:solidFill>
            <a:round/>
            <a:headEnd/>
            <a:tailEnd type="arrow" w="med" len="med"/>
          </a:ln>
        </p:spPr>
      </p:cxnSp>
      <p:cxnSp>
        <p:nvCxnSpPr>
          <p:cNvPr id="102" name="Straight Arrow Connector 101"/>
          <p:cNvCxnSpPr/>
          <p:nvPr/>
        </p:nvCxnSpPr>
        <p:spPr>
          <a:xfrm flipH="1">
            <a:off x="5372100" y="3657600"/>
            <a:ext cx="779464" cy="179340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761832" y="3657600"/>
            <a:ext cx="1019968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151564" y="3698405"/>
            <a:ext cx="935038" cy="1711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752600" y="12954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b   </a:t>
            </a:r>
            <a:r>
              <a:rPr lang="en-US" dirty="0" smtClean="0"/>
              <a:t>    Wien’s constant		C = 2897 µ</a:t>
            </a:r>
            <a:r>
              <a:rPr lang="en-US" dirty="0" err="1" smtClean="0"/>
              <a:t>mK</a:t>
            </a:r>
            <a:endParaRPr lang="en-US" dirty="0" smtClean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*molar internal volume		V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676400" y="60960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*</a:t>
            </a:r>
            <a:r>
              <a:rPr lang="en-US" sz="1800" dirty="0" err="1" smtClean="0"/>
              <a:t>molarity</a:t>
            </a:r>
            <a:r>
              <a:rPr lang="en-US" sz="1800" dirty="0" smtClean="0"/>
              <a:t>			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*magnification				V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1143000" y="762000"/>
            <a:ext cx="7391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>
                <a:latin typeface="Calibri" pitchFamily="34" charset="0"/>
              </a:rPr>
              <a:t>a</a:t>
            </a:r>
            <a:r>
              <a:rPr lang="en-US" sz="4800" b="1" baseline="30000" dirty="0">
                <a:latin typeface="Calibri" pitchFamily="34" charset="0"/>
              </a:rPr>
              <a:t>2</a:t>
            </a:r>
            <a:r>
              <a:rPr lang="en-US" sz="4800" b="1" dirty="0">
                <a:latin typeface="Calibri" pitchFamily="34" charset="0"/>
              </a:rPr>
              <a:t>  + b</a:t>
            </a:r>
            <a:r>
              <a:rPr lang="en-US" sz="4800" b="1" baseline="30000" dirty="0">
                <a:latin typeface="Calibri" pitchFamily="34" charset="0"/>
              </a:rPr>
              <a:t>2</a:t>
            </a:r>
            <a:r>
              <a:rPr lang="en-US" sz="4800" b="1" dirty="0">
                <a:latin typeface="Calibri" pitchFamily="34" charset="0"/>
              </a:rPr>
              <a:t>  =  cC</a:t>
            </a:r>
          </a:p>
          <a:p>
            <a:endParaRPr lang="en-US" sz="4800" b="1" dirty="0">
              <a:latin typeface="Calibri" pitchFamily="34" charset="0"/>
            </a:endParaRPr>
          </a:p>
          <a:p>
            <a:r>
              <a:rPr lang="en-US" sz="1600" dirty="0" smtClean="0"/>
              <a:t>C	definition of π		C = 3.14579823		</a:t>
            </a:r>
          </a:p>
          <a:p>
            <a:r>
              <a:rPr lang="en-US" sz="1600" dirty="0" smtClean="0"/>
              <a:t>   *capacitance		(charge/electric potential)		V</a:t>
            </a:r>
          </a:p>
          <a:p>
            <a:r>
              <a:rPr lang="en-US" sz="1600" dirty="0" smtClean="0"/>
              <a:t>   *Celsius (temperature)					V</a:t>
            </a:r>
          </a:p>
          <a:p>
            <a:r>
              <a:rPr lang="en-US" sz="1600" dirty="0" smtClean="0"/>
              <a:t>   *circumference						V</a:t>
            </a:r>
          </a:p>
          <a:p>
            <a:r>
              <a:rPr lang="en-US" sz="1600" dirty="0" smtClean="0"/>
              <a:t>   *concentration						V</a:t>
            </a:r>
          </a:p>
          <a:p>
            <a:r>
              <a:rPr lang="en-US" sz="1600" dirty="0" smtClean="0"/>
              <a:t>   *Coulomb		(electric charge)			V</a:t>
            </a:r>
          </a:p>
          <a:p>
            <a:r>
              <a:rPr lang="en-US" sz="1600" dirty="0" smtClean="0"/>
              <a:t>   *enthalpy						V</a:t>
            </a:r>
          </a:p>
          <a:p>
            <a:r>
              <a:rPr lang="en-US" sz="1600" dirty="0" smtClean="0"/>
              <a:t>   *heat capacity		(energy/temperature)		V</a:t>
            </a:r>
          </a:p>
          <a:p>
            <a:r>
              <a:rPr lang="en-US" sz="1600" dirty="0" smtClean="0"/>
              <a:t>   *Specific constant			#</a:t>
            </a:r>
          </a:p>
          <a:p>
            <a:r>
              <a:rPr lang="en-US" sz="1600" b="1" dirty="0" smtClean="0">
                <a:latin typeface="Calibri" pitchFamily="34" charset="0"/>
              </a:rPr>
              <a:t> 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2"/>
          <p:cNvSpPr txBox="1">
            <a:spLocks noChangeArrowheads="1"/>
          </p:cNvSpPr>
          <p:nvPr/>
        </p:nvSpPr>
        <p:spPr bwMode="auto">
          <a:xfrm>
            <a:off x="1828800" y="24384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latin typeface="Calibri" pitchFamily="34" charset="0"/>
              </a:rPr>
              <a:t>v</a:t>
            </a:r>
            <a:r>
              <a:rPr lang="en-US" sz="4800" b="1" baseline="30000">
                <a:latin typeface="Calibri" pitchFamily="34" charset="0"/>
              </a:rPr>
              <a:t>2</a:t>
            </a:r>
            <a:r>
              <a:rPr lang="en-US" sz="4800" b="1">
                <a:latin typeface="Calibri" pitchFamily="34" charset="0"/>
              </a:rPr>
              <a:t> = v</a:t>
            </a:r>
            <a:r>
              <a:rPr lang="en-US" sz="4800" b="1" baseline="-25000">
                <a:latin typeface="Calibri" pitchFamily="34" charset="0"/>
              </a:rPr>
              <a:t>o</a:t>
            </a:r>
            <a:r>
              <a:rPr lang="en-US" sz="4800" b="1" baseline="30000">
                <a:latin typeface="Calibri" pitchFamily="34" charset="0"/>
              </a:rPr>
              <a:t>2</a:t>
            </a:r>
            <a:r>
              <a:rPr lang="en-US" sz="4800" b="1">
                <a:latin typeface="Calibri" pitchFamily="34" charset="0"/>
              </a:rPr>
              <a:t> + 2 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68580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dirty="0">
                <a:latin typeface="Calibri" pitchFamily="34" charset="0"/>
              </a:rPr>
              <a:t>i 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dirty="0">
                <a:latin typeface="Calibri" pitchFamily="34" charset="0"/>
              </a:rPr>
              <a:t>u 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dirty="0">
                <a:latin typeface="Calibri" pitchFamily="34" charset="0"/>
              </a:rPr>
              <a:t>e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52400" y="2286000"/>
            <a:ext cx="876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Calibri" pitchFamily="34" charset="0"/>
              </a:rPr>
              <a:t>m</a:t>
            </a:r>
            <a:r>
              <a:rPr lang="en-US" sz="4000" b="1" dirty="0" smtClean="0">
                <a:latin typeface="Calibri" pitchFamily="34" charset="0"/>
              </a:rPr>
              <a:t>o</a:t>
            </a:r>
            <a:r>
              <a:rPr lang="en-US" sz="4000" b="1" dirty="0" smtClean="0">
                <a:solidFill>
                  <a:srgbClr val="00B050"/>
                </a:solidFill>
                <a:latin typeface="Calibri" pitchFamily="34" charset="0"/>
              </a:rPr>
              <a:t>m</a:t>
            </a:r>
            <a:r>
              <a:rPr lang="en-US" sz="4000" b="1" dirty="0" smtClean="0">
                <a:latin typeface="Calibri" pitchFamily="34" charset="0"/>
              </a:rPr>
              <a:t>  </a:t>
            </a:r>
            <a:r>
              <a:rPr lang="en-US" sz="4000" b="1" dirty="0">
                <a:solidFill>
                  <a:srgbClr val="00B050"/>
                </a:solidFill>
                <a:latin typeface="Calibri" pitchFamily="34" charset="0"/>
              </a:rPr>
              <a:t>r</a:t>
            </a:r>
            <a:r>
              <a:rPr lang="en-US" sz="4000" b="1" dirty="0">
                <a:latin typeface="Calibri" pitchFamily="34" charset="0"/>
              </a:rPr>
              <a:t>a</a:t>
            </a:r>
            <a:r>
              <a:rPr lang="en-US" sz="4000" b="1" dirty="0">
                <a:solidFill>
                  <a:srgbClr val="00B050"/>
                </a:solidFill>
                <a:latin typeface="Calibri" pitchFamily="34" charset="0"/>
              </a:rPr>
              <a:t>n f</a:t>
            </a:r>
            <a:r>
              <a:rPr lang="en-US" sz="4000" b="1" dirty="0">
                <a:latin typeface="Calibri" pitchFamily="34" charset="0"/>
              </a:rPr>
              <a:t>a</a:t>
            </a:r>
            <a:r>
              <a:rPr lang="en-US" sz="4000" b="1" dirty="0">
                <a:solidFill>
                  <a:srgbClr val="00B050"/>
                </a:solidFill>
                <a:latin typeface="Calibri" pitchFamily="34" charset="0"/>
              </a:rPr>
              <a:t>st,</a:t>
            </a:r>
            <a:r>
              <a:rPr lang="en-US" sz="40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4000" b="1" dirty="0">
                <a:solidFill>
                  <a:srgbClr val="00B050"/>
                </a:solidFill>
                <a:latin typeface="Calibri" pitchFamily="34" charset="0"/>
              </a:rPr>
              <a:t>b</a:t>
            </a:r>
            <a:r>
              <a:rPr lang="en-US" sz="4000" b="1" dirty="0">
                <a:latin typeface="Calibri" pitchFamily="34" charset="0"/>
              </a:rPr>
              <a:t>u</a:t>
            </a:r>
            <a:r>
              <a:rPr lang="en-US" sz="4000" b="1" dirty="0">
                <a:solidFill>
                  <a:srgbClr val="00B050"/>
                </a:solidFill>
                <a:latin typeface="Calibri" pitchFamily="34" charset="0"/>
              </a:rPr>
              <a:t>t b</a:t>
            </a:r>
            <a:r>
              <a:rPr lang="en-US" sz="4000" b="1" dirty="0">
                <a:latin typeface="Calibri" pitchFamily="34" charset="0"/>
              </a:rPr>
              <a:t>o</a:t>
            </a:r>
            <a:r>
              <a:rPr lang="en-US" sz="4000" b="1" dirty="0">
                <a:solidFill>
                  <a:srgbClr val="00B050"/>
                </a:solidFill>
                <a:latin typeface="Calibri" pitchFamily="34" charset="0"/>
              </a:rPr>
              <a:t>b’s</a:t>
            </a:r>
            <a:r>
              <a:rPr lang="en-US" sz="40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4000" b="1" dirty="0">
                <a:latin typeface="Calibri" pitchFamily="34" charset="0"/>
              </a:rPr>
              <a:t>babe  ca</a:t>
            </a:r>
            <a:r>
              <a:rPr lang="en-US" sz="4000" b="1" dirty="0">
                <a:solidFill>
                  <a:srgbClr val="00B050"/>
                </a:solidFill>
                <a:latin typeface="Calibri" pitchFamily="34" charset="0"/>
              </a:rPr>
              <a:t>n</a:t>
            </a:r>
            <a:r>
              <a:rPr lang="en-US" sz="4000" b="1" dirty="0">
                <a:latin typeface="Calibri" pitchFamily="34" charset="0"/>
              </a:rPr>
              <a:t>ce</a:t>
            </a:r>
            <a:r>
              <a:rPr lang="en-US" sz="4000" b="1" dirty="0">
                <a:solidFill>
                  <a:srgbClr val="00B050"/>
                </a:solidFill>
                <a:latin typeface="Calibri" pitchFamily="34" charset="0"/>
              </a:rPr>
              <a:t>ll</a:t>
            </a:r>
            <a:r>
              <a:rPr lang="en-US" sz="4000" dirty="0">
                <a:latin typeface="Calibri" pitchFamily="34" charset="0"/>
              </a:rPr>
              <a:t>e</a:t>
            </a:r>
            <a:r>
              <a:rPr lang="en-US" sz="4000" b="1" dirty="0">
                <a:solidFill>
                  <a:srgbClr val="00B050"/>
                </a:solidFill>
                <a:latin typeface="Calibri" pitchFamily="34" charset="0"/>
              </a:rPr>
              <a:t>d</a:t>
            </a:r>
            <a:endParaRPr lang="en-US" sz="4000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57200" y="2895600"/>
            <a:ext cx="685800" cy="1676400"/>
          </a:xfrm>
          <a:prstGeom prst="downArrow">
            <a:avLst>
              <a:gd name="adj1" fmla="val 50000"/>
              <a:gd name="adj2" fmla="val 52598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609599" y="3124200"/>
            <a:ext cx="761999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2469" name="Rectangle 6"/>
          <p:cNvSpPr>
            <a:spLocks noChangeArrowheads="1"/>
          </p:cNvSpPr>
          <p:nvPr/>
        </p:nvSpPr>
        <p:spPr bwMode="auto">
          <a:xfrm>
            <a:off x="4343400" y="5065713"/>
            <a:ext cx="533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 dirty="0">
                <a:solidFill>
                  <a:srgbClr val="000000"/>
                </a:solidFill>
                <a:latin typeface="Calibri" pitchFamily="34" charset="0"/>
              </a:rPr>
              <a:t>1</a:t>
            </a:r>
            <a:endParaRPr lang="en-US" sz="18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2470" name="Rectangle 7"/>
          <p:cNvSpPr>
            <a:spLocks noChangeArrowheads="1"/>
          </p:cNvSpPr>
          <p:nvPr/>
        </p:nvSpPr>
        <p:spPr bwMode="auto">
          <a:xfrm>
            <a:off x="533400" y="495300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dirty="0">
                <a:solidFill>
                  <a:srgbClr val="000000"/>
                </a:solidFill>
                <a:latin typeface="Calibri" pitchFamily="34" charset="0"/>
              </a:rPr>
              <a:t>1     </a:t>
            </a:r>
            <a:r>
              <a:rPr lang="en-US" sz="6000" dirty="0">
                <a:latin typeface="Calibri" pitchFamily="34" charset="0"/>
              </a:rPr>
              <a:t>a</a:t>
            </a:r>
            <a:r>
              <a:rPr lang="en-US" sz="6000" baseline="30000" dirty="0">
                <a:latin typeface="Calibri" pitchFamily="34" charset="0"/>
              </a:rPr>
              <a:t>2</a:t>
            </a:r>
            <a:r>
              <a:rPr lang="en-US" sz="6000" dirty="0">
                <a:latin typeface="Calibri" pitchFamily="34" charset="0"/>
              </a:rPr>
              <a:t>    </a:t>
            </a:r>
            <a:r>
              <a:rPr lang="en-US" sz="6000">
                <a:latin typeface="Calibri" pitchFamily="34" charset="0"/>
              </a:rPr>
              <a:t>+        </a:t>
            </a:r>
            <a:r>
              <a:rPr lang="en-US" sz="6000" smtClean="0">
                <a:latin typeface="Calibri" pitchFamily="34" charset="0"/>
              </a:rPr>
              <a:t>   </a:t>
            </a:r>
            <a:r>
              <a:rPr lang="en-US" sz="6000" dirty="0">
                <a:latin typeface="Calibri" pitchFamily="34" charset="0"/>
              </a:rPr>
              <a:t>b</a:t>
            </a:r>
            <a:r>
              <a:rPr lang="en-US" sz="6000" baseline="30000" dirty="0">
                <a:latin typeface="Calibri" pitchFamily="34" charset="0"/>
              </a:rPr>
              <a:t>2 </a:t>
            </a:r>
            <a:r>
              <a:rPr lang="en-US" sz="6000" dirty="0">
                <a:latin typeface="Calibri" pitchFamily="34" charset="0"/>
              </a:rPr>
              <a:t>=  c</a:t>
            </a:r>
            <a:r>
              <a:rPr lang="en-US" sz="6000" baseline="30000" dirty="0">
                <a:latin typeface="Calibri" pitchFamily="34" charset="0"/>
              </a:rPr>
              <a:t>2</a:t>
            </a:r>
            <a:r>
              <a:rPr lang="en-US" sz="6000" dirty="0">
                <a:latin typeface="Calibri" pitchFamily="34" charset="0"/>
              </a:rPr>
              <a:t> = =</a:t>
            </a:r>
            <a:r>
              <a:rPr lang="en-US" sz="6000" baseline="30000" dirty="0">
                <a:latin typeface="Calibri" pitchFamily="34" charset="0"/>
              </a:rPr>
              <a:t> 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267200" y="2895600"/>
            <a:ext cx="685800" cy="1676400"/>
          </a:xfrm>
          <a:prstGeom prst="downArrow">
            <a:avLst>
              <a:gd name="adj1" fmla="val 50000"/>
              <a:gd name="adj2" fmla="val 52598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419599" y="3124200"/>
            <a:ext cx="761999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Down Arrow 11"/>
          <p:cNvSpPr/>
          <p:nvPr/>
        </p:nvSpPr>
        <p:spPr>
          <a:xfrm rot="21298701">
            <a:off x="1922463" y="2894013"/>
            <a:ext cx="193675" cy="2147887"/>
          </a:xfrm>
          <a:prstGeom prst="downArrow">
            <a:avLst>
              <a:gd name="adj1" fmla="val 50000"/>
              <a:gd name="adj2" fmla="val 52598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Down Arrow 12"/>
          <p:cNvSpPr/>
          <p:nvPr/>
        </p:nvSpPr>
        <p:spPr>
          <a:xfrm rot="473789">
            <a:off x="2359025" y="2876550"/>
            <a:ext cx="179388" cy="2174875"/>
          </a:xfrm>
          <a:prstGeom prst="downArrow">
            <a:avLst>
              <a:gd name="adj1" fmla="val 50000"/>
              <a:gd name="adj2" fmla="val 52598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266700" y="5219700"/>
            <a:ext cx="990600" cy="609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4076700" y="5219700"/>
            <a:ext cx="990600" cy="609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wn Arrow 13"/>
          <p:cNvSpPr/>
          <p:nvPr/>
        </p:nvSpPr>
        <p:spPr>
          <a:xfrm rot="21298701">
            <a:off x="5503863" y="2838450"/>
            <a:ext cx="193675" cy="2147888"/>
          </a:xfrm>
          <a:prstGeom prst="downArrow">
            <a:avLst>
              <a:gd name="adj1" fmla="val 50000"/>
              <a:gd name="adj2" fmla="val 52598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Down Arrow 16"/>
          <p:cNvSpPr/>
          <p:nvPr/>
        </p:nvSpPr>
        <p:spPr>
          <a:xfrm rot="473789">
            <a:off x="5940425" y="2820988"/>
            <a:ext cx="179388" cy="2174875"/>
          </a:xfrm>
          <a:prstGeom prst="downArrow">
            <a:avLst>
              <a:gd name="adj1" fmla="val 50000"/>
              <a:gd name="adj2" fmla="val 52598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Down Arrow 17"/>
          <p:cNvSpPr/>
          <p:nvPr/>
        </p:nvSpPr>
        <p:spPr>
          <a:xfrm rot="21298701">
            <a:off x="6951663" y="2914650"/>
            <a:ext cx="193675" cy="2147888"/>
          </a:xfrm>
          <a:prstGeom prst="downArrow">
            <a:avLst>
              <a:gd name="adj1" fmla="val 50000"/>
              <a:gd name="adj2" fmla="val 52598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Down Arrow 18"/>
          <p:cNvSpPr/>
          <p:nvPr/>
        </p:nvSpPr>
        <p:spPr>
          <a:xfrm rot="473789">
            <a:off x="7388225" y="2897188"/>
            <a:ext cx="179388" cy="2174875"/>
          </a:xfrm>
          <a:prstGeom prst="downArrow">
            <a:avLst>
              <a:gd name="adj1" fmla="val 50000"/>
              <a:gd name="adj2" fmla="val 52598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Roberts Equation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 dirty="0" smtClean="0"/>
              <a:t>M ,m , m,,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733800" y="1600200"/>
            <a:ext cx="2057400" cy="484632"/>
          </a:xfrm>
          <a:prstGeom prst="rightArrow">
            <a:avLst>
              <a:gd name="adj1" fmla="val 50000"/>
              <a:gd name="adj2" fmla="val 321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rved Right Arrow 4"/>
          <p:cNvSpPr/>
          <p:nvPr/>
        </p:nvSpPr>
        <p:spPr>
          <a:xfrm>
            <a:off x="1158240" y="1476756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11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Friday </a:t>
            </a:r>
            <a:r>
              <a:rPr lang="en-US" dirty="0" smtClean="0"/>
              <a:t>24 </a:t>
            </a:r>
            <a:r>
              <a:rPr lang="en-US" dirty="0" smtClean="0"/>
              <a:t>Feb 2017</a:t>
            </a:r>
          </a:p>
        </p:txBody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Sec   -01	10-10:50AM	</a:t>
            </a:r>
            <a:r>
              <a:rPr lang="en-US" sz="2400" dirty="0" err="1" smtClean="0"/>
              <a:t>Rm</a:t>
            </a:r>
            <a:r>
              <a:rPr lang="en-US" sz="2400" dirty="0" smtClean="0"/>
              <a:t> 417 Science/Eng Bldg</a:t>
            </a:r>
          </a:p>
          <a:p>
            <a:pPr>
              <a:buNone/>
            </a:pPr>
            <a:r>
              <a:rPr lang="en-US" sz="2400" dirty="0" smtClean="0"/>
              <a:t>Sec -02 /-03	10-10:50AM	</a:t>
            </a:r>
            <a:r>
              <a:rPr lang="en-US" sz="2400" dirty="0" err="1" smtClean="0"/>
              <a:t>Rm</a:t>
            </a:r>
            <a:r>
              <a:rPr lang="en-US" sz="2400" dirty="0" smtClean="0"/>
              <a:t> 107 Harrington Lecture 						Hall</a:t>
            </a:r>
          </a:p>
          <a:p>
            <a:pPr>
              <a:buNone/>
            </a:pPr>
            <a:r>
              <a:rPr lang="en-US" sz="2400" dirty="0" smtClean="0"/>
              <a:t>Sec -04		11- 11:50AM	RM 102 Eng/Physics Bldg * 					 (seats 400)=&gt; Be advised need 				enter EAST door due earlier testing 				class exiting from WEST door.</a:t>
            </a:r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Special customized administration need  report:</a:t>
            </a:r>
          </a:p>
          <a:p>
            <a:pPr>
              <a:buNone/>
            </a:pPr>
            <a:r>
              <a:rPr lang="en-US" sz="2400" dirty="0" smtClean="0"/>
              <a:t> 	support services 8AM – 8:50	</a:t>
            </a:r>
            <a:r>
              <a:rPr lang="en-US" sz="2400" dirty="0" err="1" smtClean="0"/>
              <a:t>Rm</a:t>
            </a:r>
            <a:r>
              <a:rPr lang="en-US" sz="2400" dirty="0" smtClean="0"/>
              <a:t> 511 Hart Hall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7"/>
          <p:cNvGrpSpPr>
            <a:grpSpLocks/>
          </p:cNvGrpSpPr>
          <p:nvPr/>
        </p:nvGrpSpPr>
        <p:grpSpPr bwMode="auto">
          <a:xfrm>
            <a:off x="2209800" y="3200400"/>
            <a:ext cx="4618038" cy="1458913"/>
            <a:chOff x="1219200" y="3276600"/>
            <a:chExt cx="4618382" cy="1355725"/>
          </a:xfrm>
        </p:grpSpPr>
        <p:pic>
          <p:nvPicPr>
            <p:cNvPr id="2458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0" y="3352800"/>
              <a:ext cx="2027582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1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19200" y="3276600"/>
              <a:ext cx="1981200" cy="135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2" name="TextBox 4"/>
            <p:cNvSpPr txBox="1">
              <a:spLocks noChangeArrowheads="1"/>
            </p:cNvSpPr>
            <p:nvPr/>
          </p:nvSpPr>
          <p:spPr bwMode="auto">
            <a:xfrm flipV="1">
              <a:off x="3276753" y="3707364"/>
              <a:ext cx="381029" cy="595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>
                  <a:latin typeface="Calibri" pitchFamily="34" charset="0"/>
                </a:rPr>
                <a:t>=</a:t>
              </a:r>
            </a:p>
          </p:txBody>
        </p:sp>
      </p:grpSp>
      <p:sp>
        <p:nvSpPr>
          <p:cNvPr id="24578" name="TextBox 5"/>
          <p:cNvSpPr txBox="1">
            <a:spLocks noChangeArrowheads="1"/>
          </p:cNvSpPr>
          <p:nvPr/>
        </p:nvSpPr>
        <p:spPr bwMode="auto">
          <a:xfrm>
            <a:off x="1905000" y="1828800"/>
            <a:ext cx="6629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latin typeface="Calibri" pitchFamily="34" charset="0"/>
              </a:rPr>
              <a:t>Svedberg/Arrhenius </a:t>
            </a:r>
            <a:r>
              <a:rPr lang="en-US" sz="4000" b="1" dirty="0">
                <a:latin typeface="Calibri" pitchFamily="34" charset="0"/>
              </a:rPr>
              <a:t>Equation</a:t>
            </a:r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o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u </a:t>
            </a:r>
            <a:r>
              <a:rPr lang="en-US" sz="1800" dirty="0">
                <a:latin typeface="Calibri" pitchFamily="34" charset="0"/>
              </a:rPr>
              <a:t>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b="1" dirty="0">
                <a:latin typeface="Calibri" pitchFamily="34" charset="0"/>
              </a:rPr>
              <a:t>O </a:t>
            </a:r>
            <a:r>
              <a:rPr lang="en-US" sz="1800" dirty="0">
                <a:latin typeface="Calibri" pitchFamily="34" charset="0"/>
              </a:rPr>
              <a:t>= ÷ =&gt;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  =  + =&gt;  pl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97563"/>
          </a:xfrm>
        </p:spPr>
        <p:txBody>
          <a:bodyPr rtlCol="0">
            <a:normAutofit fontScale="40000" lnSpcReduction="20000"/>
          </a:bodyPr>
          <a:lstStyle/>
          <a:p>
            <a:pPr marL="6400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A = area (of a circle =πr2)	</a:t>
            </a:r>
            <a:r>
              <a:rPr lang="en-US" b="1" dirty="0" smtClean="0"/>
              <a:t>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spherical surface area </a:t>
            </a:r>
            <a:r>
              <a:rPr lang="en-US" b="1" dirty="0" smtClean="0"/>
              <a:t>4πr2  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Helmholtz free energy (Gibbs </a:t>
            </a:r>
            <a:r>
              <a:rPr lang="en-US" b="1" dirty="0" smtClean="0"/>
              <a:t>Ψ)  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*Affinity </a:t>
            </a:r>
            <a:r>
              <a:rPr lang="en-US" b="1" dirty="0"/>
              <a:t>of a reaction	</a:t>
            </a:r>
            <a:r>
              <a:rPr lang="en-US" b="1" dirty="0" smtClean="0"/>
              <a:t>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work		</a:t>
            </a:r>
            <a:r>
              <a:rPr lang="en-US" b="1" dirty="0" smtClean="0"/>
              <a:t>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absorbance (extinction)	</a:t>
            </a:r>
            <a:r>
              <a:rPr lang="en-US" b="1" dirty="0" smtClean="0"/>
              <a:t>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are (unit of metric land</a:t>
            </a:r>
            <a:r>
              <a:rPr lang="en-US" b="1" dirty="0" smtClean="0"/>
              <a:t>)			=#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absorption coefficient (symbol)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first van der Waals constant	</a:t>
            </a:r>
            <a:r>
              <a:rPr lang="en-US" b="1" dirty="0" smtClean="0"/>
              <a:t>C=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*ampere		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absolute </a:t>
            </a:r>
            <a:r>
              <a:rPr lang="en-US" b="1" dirty="0" smtClean="0"/>
              <a:t>temperature		C=-273.15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Fraunhofer line due to </a:t>
            </a:r>
            <a:r>
              <a:rPr lang="en-US" b="1" dirty="0" smtClean="0"/>
              <a:t>Oxygen	C=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linear </a:t>
            </a:r>
            <a:r>
              <a:rPr lang="en-US" b="1" dirty="0" smtClean="0"/>
              <a:t>acceleration	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mean sound absorption </a:t>
            </a:r>
            <a:r>
              <a:rPr lang="en-US" b="1" dirty="0" smtClean="0"/>
              <a:t>coefficient  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***************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a  </a:t>
            </a:r>
            <a:r>
              <a:rPr lang="en-US" b="1" dirty="0"/>
              <a:t>acceleration 	</a:t>
            </a:r>
            <a:r>
              <a:rPr lang="en-US" b="1" dirty="0" smtClean="0"/>
              <a:t>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molar internal-pressure constant </a:t>
            </a:r>
            <a:r>
              <a:rPr lang="en-US" b="1" dirty="0" smtClean="0"/>
              <a:t>	C</a:t>
            </a:r>
            <a:r>
              <a:rPr lang="en-US" b="1" dirty="0"/>
              <a:t>= #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absorptive &lt;specific&gt;	</a:t>
            </a:r>
            <a:r>
              <a:rPr lang="en-US" b="1" dirty="0" smtClean="0"/>
              <a:t>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activity, </a:t>
            </a:r>
            <a:r>
              <a:rPr lang="en-US" b="1" dirty="0" smtClean="0"/>
              <a:t>relative</a:t>
            </a:r>
            <a:r>
              <a:rPr lang="en-US" b="1" dirty="0"/>
              <a:t>	</a:t>
            </a:r>
            <a:r>
              <a:rPr lang="en-US" b="1" dirty="0" smtClean="0"/>
              <a:t>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*atto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/>
              <a:t>		</a:t>
            </a:r>
            <a:r>
              <a:rPr lang="en-US" b="1" dirty="0" smtClean="0"/>
              <a:t>	   	=</a:t>
            </a:r>
            <a:r>
              <a:rPr lang="en-US" b="1" dirty="0"/>
              <a:t>10</a:t>
            </a:r>
            <a:r>
              <a:rPr lang="en-US" b="1" baseline="30000" dirty="0"/>
              <a:t>-18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acceleration (ft/sec</a:t>
            </a:r>
            <a:r>
              <a:rPr lang="en-US" b="1" dirty="0" smtClean="0"/>
              <a:t>)	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*acre			C=43,560’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altitude </a:t>
            </a:r>
            <a:r>
              <a:rPr lang="en-US" b="1" dirty="0" smtClean="0"/>
              <a:t>intercept	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ampere </a:t>
            </a:r>
            <a:r>
              <a:rPr lang="en-US" b="1" dirty="0" smtClean="0"/>
              <a:t>		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are (unit of metric land</a:t>
            </a:r>
            <a:r>
              <a:rPr lang="en-US" b="1" dirty="0" smtClean="0"/>
              <a:t>)	V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*distance </a:t>
            </a:r>
            <a:r>
              <a:rPr lang="en-US" b="1" dirty="0"/>
              <a:t>from leading edge to aerodynamic </a:t>
            </a:r>
            <a:r>
              <a:rPr lang="en-US" b="1" dirty="0" smtClean="0"/>
              <a:t>center   = #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specific absorption coefficient (symbol</a:t>
            </a:r>
            <a:r>
              <a:rPr lang="en-US" b="1" dirty="0" smtClean="0"/>
              <a:t>)	=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</a:t>
            </a:r>
            <a:r>
              <a:rPr lang="en-US" b="1" dirty="0"/>
              <a:t>specific rotation (symbol</a:t>
            </a:r>
            <a:r>
              <a:rPr lang="en-US" b="1" dirty="0" smtClean="0"/>
              <a:t>)		=</a:t>
            </a:r>
            <a:endParaRPr lang="en-US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************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 rtlCol="0">
            <a:noAutofit/>
          </a:bodyPr>
          <a:lstStyle/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/>
              <a:t>as specific internal-pressure </a:t>
            </a:r>
            <a:r>
              <a:rPr lang="en-US" sz="1300" b="1" dirty="0" smtClean="0"/>
              <a:t>constant	C</a:t>
            </a:r>
            <a:r>
              <a:rPr lang="en-US" sz="1300" b="1" dirty="0"/>
              <a:t>= #</a:t>
            </a:r>
            <a:endParaRPr lang="en-US" sz="1300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ά </a:t>
            </a:r>
            <a:r>
              <a:rPr lang="en-US" sz="1300" b="1" dirty="0"/>
              <a:t>plane angle	</a:t>
            </a:r>
            <a:r>
              <a:rPr lang="en-US" sz="1300" b="1" dirty="0" smtClean="0"/>
              <a:t>V</a:t>
            </a:r>
            <a:endParaRPr lang="en-US" sz="1300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*</a:t>
            </a:r>
            <a:r>
              <a:rPr lang="en-US" sz="1300" b="1" dirty="0"/>
              <a:t>reaction degree (dissociation </a:t>
            </a:r>
            <a:r>
              <a:rPr lang="en-US" sz="1300" b="1" dirty="0" smtClean="0"/>
              <a:t>degree)  V</a:t>
            </a:r>
            <a:endParaRPr lang="en-US" sz="1300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*</a:t>
            </a:r>
            <a:r>
              <a:rPr lang="en-US" sz="1300" b="1" dirty="0"/>
              <a:t>absorption factor	</a:t>
            </a:r>
            <a:r>
              <a:rPr lang="en-US" sz="1300" b="1" dirty="0" smtClean="0"/>
              <a:t>V</a:t>
            </a:r>
            <a:endParaRPr lang="en-US" sz="1300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*</a:t>
            </a:r>
            <a:r>
              <a:rPr lang="en-US" sz="1300" b="1" dirty="0"/>
              <a:t>heat-transmission </a:t>
            </a:r>
            <a:r>
              <a:rPr lang="en-US" sz="1300" b="1" dirty="0" smtClean="0"/>
              <a:t>coefficient   V</a:t>
            </a:r>
            <a:endParaRPr lang="en-US" sz="1300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*</a:t>
            </a:r>
            <a:r>
              <a:rPr lang="en-US" sz="1300" b="1" dirty="0"/>
              <a:t>linear-expansion </a:t>
            </a:r>
            <a:r>
              <a:rPr lang="en-US" sz="1300" b="1" dirty="0" smtClean="0"/>
              <a:t>coefficient   V</a:t>
            </a:r>
            <a:endParaRPr lang="en-US" sz="1300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*</a:t>
            </a:r>
            <a:r>
              <a:rPr lang="en-US" sz="1300" b="1" dirty="0"/>
              <a:t>optical rotation angle	</a:t>
            </a:r>
            <a:r>
              <a:rPr lang="en-US" sz="1300" b="1" dirty="0" smtClean="0"/>
              <a:t> V</a:t>
            </a:r>
            <a:endParaRPr lang="en-US" sz="1300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 </a:t>
            </a:r>
            <a:r>
              <a:rPr lang="en-US" sz="1300" b="1" dirty="0"/>
              <a:t>*electrolytic dissolciation </a:t>
            </a:r>
            <a:r>
              <a:rPr lang="en-US" sz="1300" b="1" dirty="0" smtClean="0"/>
              <a:t>angle  V</a:t>
            </a:r>
            <a:endParaRPr lang="en-US" sz="1300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 *</a:t>
            </a:r>
            <a:r>
              <a:rPr lang="en-US" sz="1300" b="1" dirty="0"/>
              <a:t>electric polarizability of a </a:t>
            </a:r>
            <a:r>
              <a:rPr lang="en-US" sz="1300" b="1" dirty="0" smtClean="0"/>
              <a:t>molecule  V</a:t>
            </a:r>
            <a:endParaRPr lang="en-US" sz="1300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/>
              <a:t> </a:t>
            </a:r>
            <a:r>
              <a:rPr lang="en-US" sz="1300" b="1" dirty="0" smtClean="0"/>
              <a:t>*</a:t>
            </a:r>
            <a:r>
              <a:rPr lang="en-US" sz="1300" b="1" dirty="0"/>
              <a:t>Stefan-Boltzmann constant </a:t>
            </a:r>
            <a:r>
              <a:rPr lang="en-US" sz="1300" b="1" dirty="0" smtClean="0"/>
              <a:t>	C=5.670400(40</a:t>
            </a:r>
            <a:r>
              <a:rPr lang="en-US" sz="1300" b="1" dirty="0"/>
              <a:t>) x 10</a:t>
            </a:r>
            <a:r>
              <a:rPr lang="en-US" sz="1300" b="1" baseline="30000" dirty="0"/>
              <a:t>-8</a:t>
            </a:r>
            <a:r>
              <a:rPr lang="en-US" sz="1300" b="1" dirty="0"/>
              <a:t>W/(m2.K4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**************</a:t>
            </a:r>
            <a:endParaRPr lang="en-US" sz="1300" dirty="0"/>
          </a:p>
          <a:p>
            <a:pPr marL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Ǻ </a:t>
            </a:r>
            <a:r>
              <a:rPr lang="en-US" sz="1300" b="1" dirty="0"/>
              <a:t>angstrom unit		</a:t>
            </a:r>
            <a:r>
              <a:rPr lang="en-US" sz="1300" b="1" dirty="0" smtClean="0"/>
              <a:t>    =</a:t>
            </a:r>
            <a:r>
              <a:rPr lang="en-US" sz="1300" b="1" dirty="0"/>
              <a:t>10</a:t>
            </a:r>
            <a:r>
              <a:rPr lang="en-US" sz="1300" b="1" baseline="30000" dirty="0"/>
              <a:t>-10</a:t>
            </a:r>
            <a:r>
              <a:rPr lang="en-US" sz="1300" b="1" dirty="0"/>
              <a:t>m</a:t>
            </a:r>
            <a:endParaRPr lang="en-US" sz="1300" dirty="0"/>
          </a:p>
          <a:p>
            <a:pPr marL="3657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Β	anergy	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*magnetic </a:t>
            </a:r>
            <a:r>
              <a:rPr lang="en-US" sz="1300" dirty="0"/>
              <a:t>induction		</a:t>
            </a:r>
            <a:r>
              <a:rPr lang="en-US" sz="1300" dirty="0" smtClean="0"/>
              <a:t>V</a:t>
            </a:r>
            <a:r>
              <a:rPr lang="en-US" sz="1300" dirty="0"/>
              <a:t>	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luminance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flux density (</a:t>
            </a:r>
            <a:r>
              <a:rPr lang="en-US" sz="1300" dirty="0" smtClean="0"/>
              <a:t>symbol)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B </a:t>
            </a:r>
            <a:r>
              <a:rPr lang="en-US" sz="1300" dirty="0"/>
              <a:t>(</a:t>
            </a:r>
            <a:r>
              <a:rPr lang="en-US" sz="1300" dirty="0" smtClean="0"/>
              <a:t>T)    </a:t>
            </a:r>
            <a:r>
              <a:rPr lang="en-US" sz="1300" u="sng" dirty="0" smtClean="0"/>
              <a:t>second </a:t>
            </a:r>
            <a:r>
              <a:rPr lang="en-US" sz="1300" u="sng" dirty="0"/>
              <a:t>virial coefficient</a:t>
            </a:r>
            <a:r>
              <a:rPr lang="en-US" sz="1300" dirty="0"/>
              <a:t>	</a:t>
            </a:r>
            <a:r>
              <a:rPr lang="en-US" sz="1300" dirty="0" smtClean="0"/>
              <a:t>V</a:t>
            </a:r>
            <a:endParaRPr lang="en-US" sz="1300" dirty="0"/>
          </a:p>
          <a:p>
            <a:pPr marL="3657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β	Surface-expansion </a:t>
            </a:r>
            <a:r>
              <a:rPr lang="en-US" sz="1300" dirty="0" smtClean="0"/>
              <a:t>coefficient  	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*plane </a:t>
            </a:r>
            <a:r>
              <a:rPr lang="en-US" sz="1300" dirty="0"/>
              <a:t>angle	</a:t>
            </a:r>
            <a:r>
              <a:rPr lang="en-US" sz="1300" dirty="0" smtClean="0"/>
              <a:t>	V</a:t>
            </a:r>
            <a:endParaRPr lang="en-US" sz="1300" dirty="0"/>
          </a:p>
          <a:p>
            <a:pPr marL="3657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b       Wien’s </a:t>
            </a:r>
            <a:r>
              <a:rPr lang="en-US" sz="1300" dirty="0"/>
              <a:t>constant		</a:t>
            </a:r>
            <a:r>
              <a:rPr lang="en-US" sz="1300" dirty="0" smtClean="0"/>
              <a:t>	C </a:t>
            </a:r>
            <a:r>
              <a:rPr lang="en-US" sz="1300" dirty="0"/>
              <a:t>= 2897 µmK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molar internal </a:t>
            </a:r>
            <a:r>
              <a:rPr lang="en-US" sz="1300" dirty="0" smtClean="0"/>
              <a:t>volume</a:t>
            </a:r>
            <a:r>
              <a:rPr lang="en-US" sz="1300" dirty="0"/>
              <a:t>	</a:t>
            </a:r>
            <a:r>
              <a:rPr lang="en-US" sz="1300" dirty="0" smtClean="0"/>
              <a:t>V</a:t>
            </a:r>
            <a:endParaRPr lang="en-US" sz="1300" dirty="0"/>
          </a:p>
          <a:p>
            <a:pPr marL="3657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b</a:t>
            </a:r>
            <a:r>
              <a:rPr lang="en-US" sz="1300" b="1" dirty="0"/>
              <a:t>s</a:t>
            </a:r>
            <a:r>
              <a:rPr lang="en-US" sz="1300" dirty="0"/>
              <a:t>	specific internal </a:t>
            </a:r>
            <a:r>
              <a:rPr lang="en-US" sz="1300" dirty="0" smtClean="0"/>
              <a:t>volume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C	molecular concentration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*ion charge number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*zepto				   = 10</a:t>
            </a:r>
            <a:r>
              <a:rPr lang="en-US" sz="1300" baseline="30000" dirty="0" smtClean="0"/>
              <a:t>-21</a:t>
            </a: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*generic distance, especially distance in the vertical direction;end-to-end length of a polymer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baseline="-25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baseline="-25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/>
          </a:p>
          <a:p>
            <a:pPr marL="3657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382000" cy="6126163"/>
          </a:xfrm>
        </p:spPr>
        <p:txBody>
          <a:bodyPr rtlCol="0">
            <a:noAutofit/>
          </a:bodyPr>
          <a:lstStyle/>
          <a:p>
            <a:pPr marL="3657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symbol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C(T)      </a:t>
            </a:r>
            <a:r>
              <a:rPr lang="en-US" sz="1300" u="sng" dirty="0" smtClean="0"/>
              <a:t>third virial coefficient</a:t>
            </a:r>
            <a:r>
              <a:rPr lang="en-US" sz="1300" dirty="0" smtClean="0"/>
              <a:t>	V</a:t>
            </a:r>
          </a:p>
          <a:p>
            <a:pPr marL="3657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c	speed of light			C = 2.99792458 x 10</a:t>
            </a:r>
            <a:r>
              <a:rPr lang="en-US" sz="1300" baseline="30000" dirty="0" smtClean="0"/>
              <a:t>8</a:t>
            </a:r>
            <a:r>
              <a:rPr lang="en-US" sz="1300" dirty="0" smtClean="0"/>
              <a:t>m/s	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molarity</a:t>
            </a:r>
            <a:r>
              <a:rPr lang="en-US" sz="1300" dirty="0" smtClean="0"/>
              <a:t>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*specific heat capacity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*concentration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centi</a:t>
            </a:r>
            <a:r>
              <a:rPr lang="en-US" sz="1300" dirty="0" smtClean="0"/>
              <a:t>			    	   = 10</a:t>
            </a:r>
            <a:r>
              <a:rPr lang="en-US" sz="1300" baseline="30000" dirty="0" smtClean="0"/>
              <a:t>-2</a:t>
            </a: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cmol</a:t>
            </a:r>
            <a:r>
              <a:rPr lang="en-US" sz="1300" dirty="0" smtClean="0"/>
              <a:t> molar heat capacity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cp*specific </a:t>
            </a:r>
            <a:r>
              <a:rPr lang="en-US" sz="1300" dirty="0" err="1" smtClean="0"/>
              <a:t>heat@constant</a:t>
            </a:r>
            <a:r>
              <a:rPr lang="en-US" sz="1300" dirty="0" smtClean="0"/>
              <a:t> Pressure		C =1.012 x 10</a:t>
            </a:r>
            <a:r>
              <a:rPr lang="en-US" sz="1300" baseline="30000" dirty="0" smtClean="0"/>
              <a:t>3</a:t>
            </a:r>
            <a:r>
              <a:rPr lang="en-US" sz="1300" dirty="0" smtClean="0"/>
              <a:t> J kg K</a:t>
            </a:r>
            <a:r>
              <a:rPr lang="en-US" sz="1300" baseline="30000" dirty="0" smtClean="0"/>
              <a:t>-1</a:t>
            </a:r>
            <a:r>
              <a:rPr lang="en-US" sz="1300" dirty="0" smtClean="0"/>
              <a:t>	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cv</a:t>
            </a:r>
            <a:r>
              <a:rPr lang="en-US" sz="1300" dirty="0" smtClean="0"/>
              <a:t>*specific heat @constant Volume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Ddiffusion</a:t>
            </a:r>
            <a:r>
              <a:rPr lang="en-US" sz="1300" dirty="0" smtClean="0"/>
              <a:t> constant			C=  Proportionality (</a:t>
            </a:r>
            <a:r>
              <a:rPr lang="en-US" sz="1300" dirty="0" err="1" smtClean="0"/>
              <a:t>Fick’s</a:t>
            </a:r>
            <a:r>
              <a:rPr lang="en-US" sz="1300" dirty="0" smtClean="0"/>
              <a:t> Law)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*electric displacement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*diffusion coefficient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*diffusion capacity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*molecule diameter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*twist-stretch coupling of a polymer  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*separation between two objects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diopter</a:t>
            </a:r>
            <a:r>
              <a:rPr lang="en-US" sz="1300" dirty="0" smtClean="0"/>
              <a:t>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*electrostatic flux density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*Fraunhofer lines caused by sodium		symbol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*dielectric flux density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dioptic</a:t>
            </a:r>
            <a:r>
              <a:rPr lang="en-US" sz="1300" dirty="0" smtClean="0"/>
              <a:t> power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C(T)		</a:t>
            </a:r>
            <a:r>
              <a:rPr lang="en-US" sz="1300" u="sng" dirty="0" smtClean="0"/>
              <a:t>third virial coefficient</a:t>
            </a:r>
            <a:r>
              <a:rPr lang="en-US" sz="1300" dirty="0" smtClean="0"/>
              <a:t>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5"/>
          <p:cNvSpPr txBox="1">
            <a:spLocks noChangeArrowheads="1"/>
          </p:cNvSpPr>
          <p:nvPr/>
        </p:nvSpPr>
        <p:spPr bwMode="auto">
          <a:xfrm>
            <a:off x="1371600" y="2819400"/>
            <a:ext cx="7239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 dirty="0" smtClean="0">
                <a:latin typeface="Calibri" pitchFamily="34" charset="0"/>
              </a:rPr>
              <a:t>Svedberg </a:t>
            </a:r>
            <a:r>
              <a:rPr lang="en-US" sz="6000" b="1" dirty="0">
                <a:latin typeface="Calibri" pitchFamily="34" charset="0"/>
              </a:rPr>
              <a:t>Arrhenius</a:t>
            </a:r>
          </a:p>
          <a:p>
            <a:r>
              <a:rPr lang="en-US" sz="4800" dirty="0"/>
              <a:t>1859 -1927 (age 68</a:t>
            </a:r>
            <a:r>
              <a:rPr lang="en-US" sz="4800" dirty="0" smtClean="0"/>
              <a:t>)</a:t>
            </a:r>
          </a:p>
          <a:p>
            <a:r>
              <a:rPr lang="en-US" sz="2800" b="1" dirty="0" smtClean="0"/>
              <a:t>1903 </a:t>
            </a:r>
            <a:r>
              <a:rPr lang="en-US" sz="2800" dirty="0" smtClean="0"/>
              <a:t>	</a:t>
            </a:r>
            <a:r>
              <a:rPr lang="en-US" sz="2800" b="1" dirty="0" smtClean="0"/>
              <a:t>Nobel Prize </a:t>
            </a:r>
            <a:r>
              <a:rPr lang="en-US" sz="2800" dirty="0" smtClean="0"/>
              <a:t>in Chemistry for his </a:t>
            </a:r>
            <a:r>
              <a:rPr lang="en-US" sz="2800" b="1" dirty="0" smtClean="0"/>
              <a:t>theory  of electrolyte dissociation</a:t>
            </a:r>
            <a:endParaRPr lang="en-US" sz="2800" dirty="0"/>
          </a:p>
          <a:p>
            <a:endParaRPr lang="en-US" sz="6000" b="1" dirty="0">
              <a:latin typeface="Calibri" pitchFamily="34" charset="0"/>
            </a:endParaRP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0" y="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 = X =&gt;	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@</a:t>
            </a:r>
          </a:p>
          <a:p>
            <a:r>
              <a:rPr lang="en-US" sz="1800" dirty="0">
                <a:latin typeface="Calibri" pitchFamily="34" charset="0"/>
              </a:rPr>
              <a:t>o = ÷ =&gt;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1800" dirty="0">
                <a:latin typeface="Calibri" pitchFamily="34" charset="0"/>
              </a:rPr>
              <a:t>ver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 =  - =&gt;     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nus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u </a:t>
            </a:r>
            <a:r>
              <a:rPr lang="en-US" sz="1800" dirty="0">
                <a:latin typeface="Calibri" pitchFamily="34" charset="0"/>
              </a:rPr>
              <a:t> =  + =&gt;  pl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u</a:t>
            </a:r>
            <a:r>
              <a:rPr lang="en-US" sz="1800" dirty="0">
                <a:latin typeface="Calibri" pitchFamily="34" charset="0"/>
              </a:rPr>
              <a:t>s</a:t>
            </a:r>
          </a:p>
          <a:p>
            <a:r>
              <a:rPr lang="en-US" sz="1800" b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 =&gt;           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534400" cy="58975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c	speed of light			C = 2.99792458 x 10</a:t>
            </a:r>
            <a:r>
              <a:rPr lang="en-US" sz="1300" baseline="30000" dirty="0" smtClean="0"/>
              <a:t>8</a:t>
            </a:r>
            <a:r>
              <a:rPr lang="en-US" sz="1300" dirty="0" smtClean="0"/>
              <a:t>m/s	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molarity</a:t>
            </a:r>
            <a:r>
              <a:rPr lang="en-US" sz="1300" dirty="0" smtClean="0"/>
              <a:t>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*specific heat capacity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*concentration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centi</a:t>
            </a:r>
            <a:r>
              <a:rPr lang="en-US" sz="1300" dirty="0" smtClean="0"/>
              <a:t>				    = 10</a:t>
            </a:r>
            <a:r>
              <a:rPr lang="en-US" sz="1300" baseline="30000" dirty="0" smtClean="0"/>
              <a:t>-2</a:t>
            </a: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cmol</a:t>
            </a:r>
            <a:r>
              <a:rPr lang="en-US" sz="1300" dirty="0" smtClean="0"/>
              <a:t> molar heat capacity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cp*specific </a:t>
            </a:r>
            <a:r>
              <a:rPr lang="en-US" sz="1300" dirty="0" err="1" smtClean="0"/>
              <a:t>heat@constant</a:t>
            </a:r>
            <a:r>
              <a:rPr lang="en-US" sz="1300" dirty="0" smtClean="0"/>
              <a:t> Pressure		C =1.012 x 10</a:t>
            </a:r>
            <a:r>
              <a:rPr lang="en-US" sz="1300" baseline="30000" dirty="0" smtClean="0"/>
              <a:t>3</a:t>
            </a:r>
            <a:r>
              <a:rPr lang="en-US" sz="1300" dirty="0" smtClean="0"/>
              <a:t> J kg K</a:t>
            </a:r>
            <a:r>
              <a:rPr lang="en-US" sz="1300" baseline="30000" dirty="0" smtClean="0"/>
              <a:t>-1</a:t>
            </a:r>
            <a:r>
              <a:rPr lang="en-US" sz="1300" dirty="0" smtClean="0"/>
              <a:t>		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cv*specific heat @constant Volume  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Ddiffusion</a:t>
            </a:r>
            <a:r>
              <a:rPr lang="en-US" sz="1300" dirty="0" smtClean="0"/>
              <a:t> constant			C=  Proportionality (</a:t>
            </a:r>
            <a:r>
              <a:rPr lang="en-US" sz="1300" dirty="0" err="1" smtClean="0"/>
              <a:t>Fick’s</a:t>
            </a:r>
            <a:r>
              <a:rPr lang="en-US" sz="1300" dirty="0" smtClean="0"/>
              <a:t> Law)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*electric displacement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*diffusion coefficient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*diffusion capacity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*molecule diameter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*twist-stretch coupling of a polymer  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*separation between two objects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diopter</a:t>
            </a:r>
            <a:r>
              <a:rPr lang="en-US" sz="1300" dirty="0" smtClean="0"/>
              <a:t>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*electrostatic flux density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*Fraunhofer lines caused by sodium			symbol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*dielectric flux density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dioptric</a:t>
            </a:r>
            <a:r>
              <a:rPr lang="en-US" sz="1300" dirty="0" smtClean="0"/>
              <a:t> power		V</a:t>
            </a:r>
            <a:endParaRPr lang="en-US" sz="1300" b="1" dirty="0" smtClean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*specific heat capacity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*concentration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centi</a:t>
            </a:r>
            <a:r>
              <a:rPr lang="en-US" sz="1300" dirty="0" smtClean="0"/>
              <a:t>			                             = 10</a:t>
            </a:r>
            <a:r>
              <a:rPr lang="en-US" sz="1300" baseline="30000" dirty="0" smtClean="0"/>
              <a:t>-2</a:t>
            </a: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59737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c</a:t>
            </a:r>
            <a:r>
              <a:rPr lang="en-US" sz="1300" baseline="-25000" dirty="0" err="1" smtClean="0"/>
              <a:t>mol</a:t>
            </a:r>
            <a:r>
              <a:rPr lang="en-US" sz="1300" dirty="0" smtClean="0"/>
              <a:t> molar heat capacity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c</a:t>
            </a:r>
            <a:r>
              <a:rPr lang="en-US" sz="1300" baseline="-25000" dirty="0" smtClean="0"/>
              <a:t>p</a:t>
            </a:r>
            <a:r>
              <a:rPr lang="en-US" sz="1300" dirty="0" smtClean="0"/>
              <a:t>*specific </a:t>
            </a:r>
            <a:r>
              <a:rPr lang="en-US" sz="1300" dirty="0" err="1" smtClean="0"/>
              <a:t>heat@constant</a:t>
            </a:r>
            <a:r>
              <a:rPr lang="en-US" sz="1300" dirty="0" smtClean="0"/>
              <a:t> Pressure		C =1.012 x 10</a:t>
            </a:r>
            <a:r>
              <a:rPr lang="en-US" sz="1300" baseline="30000" dirty="0" smtClean="0"/>
              <a:t>3</a:t>
            </a:r>
            <a:r>
              <a:rPr lang="en-US" sz="1300" dirty="0" smtClean="0"/>
              <a:t> J kg K</a:t>
            </a:r>
            <a:r>
              <a:rPr lang="en-US" sz="1300" baseline="30000" dirty="0" smtClean="0"/>
              <a:t>-1</a:t>
            </a:r>
            <a:r>
              <a:rPr lang="en-US" sz="1300" dirty="0" smtClean="0"/>
              <a:t>		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c</a:t>
            </a:r>
            <a:r>
              <a:rPr lang="en-US" sz="1300" baseline="-25000" dirty="0" smtClean="0"/>
              <a:t>v</a:t>
            </a:r>
            <a:r>
              <a:rPr lang="en-US" sz="1300" dirty="0" smtClean="0"/>
              <a:t>*specific heat @constant Volume 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Ddiffusion</a:t>
            </a:r>
            <a:r>
              <a:rPr lang="en-US" sz="1300" dirty="0" smtClean="0"/>
              <a:t> constant			C=  Proportionality (</a:t>
            </a:r>
            <a:r>
              <a:rPr lang="en-US" sz="1300" dirty="0" err="1" smtClean="0"/>
              <a:t>Fick’s</a:t>
            </a:r>
            <a:r>
              <a:rPr lang="en-US" sz="1300" dirty="0" smtClean="0"/>
              <a:t> Law)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*electric displacement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*diffusion coefficient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*diffusion capacity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*molecule diameter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*twist-stretch coupling of a </a:t>
            </a:r>
            <a:r>
              <a:rPr lang="en-US" sz="1300" dirty="0" err="1" smtClean="0"/>
              <a:t>polymr</a:t>
            </a:r>
            <a:r>
              <a:rPr lang="en-US" sz="1300" dirty="0" smtClean="0"/>
              <a:t>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*separation between two objects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diopter</a:t>
            </a:r>
            <a:r>
              <a:rPr lang="en-US" sz="1300" dirty="0" smtClean="0"/>
              <a:t>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*electrostatic flux density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*Fraunhofer lines caused by sodium		symbol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*dielectric flux density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dioptic</a:t>
            </a:r>
            <a:r>
              <a:rPr lang="en-US" sz="1300" dirty="0" smtClean="0"/>
              <a:t> power		V</a:t>
            </a:r>
            <a:endParaRPr lang="en-US" sz="13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c</a:t>
            </a:r>
            <a:r>
              <a:rPr lang="en-US" sz="1300" baseline="-25000" dirty="0" err="1" smtClean="0"/>
              <a:t>mol</a:t>
            </a:r>
            <a:r>
              <a:rPr lang="en-US" sz="1300" dirty="0" smtClean="0"/>
              <a:t> molar heat capacity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c</a:t>
            </a:r>
            <a:r>
              <a:rPr lang="en-US" sz="1300" baseline="-25000" dirty="0" smtClean="0"/>
              <a:t>p</a:t>
            </a:r>
            <a:r>
              <a:rPr lang="en-US" sz="1300" dirty="0" smtClean="0"/>
              <a:t>*specific </a:t>
            </a:r>
            <a:r>
              <a:rPr lang="en-US" sz="1300" dirty="0" err="1" smtClean="0"/>
              <a:t>heat@constant</a:t>
            </a:r>
            <a:r>
              <a:rPr lang="en-US" sz="1300" dirty="0" smtClean="0"/>
              <a:t> Pressure		C =1.012 x 10</a:t>
            </a:r>
            <a:r>
              <a:rPr lang="en-US" sz="1300" baseline="30000" dirty="0" smtClean="0"/>
              <a:t>3</a:t>
            </a:r>
            <a:r>
              <a:rPr lang="en-US" sz="1300" dirty="0" smtClean="0"/>
              <a:t> J kg K</a:t>
            </a:r>
            <a:r>
              <a:rPr lang="en-US" sz="1300" baseline="30000" dirty="0" smtClean="0"/>
              <a:t>-1</a:t>
            </a:r>
            <a:r>
              <a:rPr lang="en-US" sz="1300" dirty="0" smtClean="0"/>
              <a:t>	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c</a:t>
            </a:r>
            <a:r>
              <a:rPr lang="en-US" sz="1300" baseline="-25000" dirty="0" err="1" smtClean="0"/>
              <a:t>v</a:t>
            </a:r>
            <a:r>
              <a:rPr lang="en-US" sz="1300" dirty="0" smtClean="0"/>
              <a:t>*specific heat @constant Volume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D	diffusion constant			C=  Proportionality (</a:t>
            </a:r>
            <a:r>
              <a:rPr lang="en-US" sz="1300" dirty="0" err="1" smtClean="0"/>
              <a:t>Fick’s</a:t>
            </a:r>
            <a:r>
              <a:rPr lang="en-US" sz="1300" dirty="0" smtClean="0"/>
              <a:t> Law)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*electric displacement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*diffusion coefficient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*diffusion capacity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*molecule diameter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*twist-stretch coupling of a </a:t>
            </a:r>
            <a:r>
              <a:rPr lang="en-US" sz="1300" dirty="0" err="1" smtClean="0"/>
              <a:t>polymr</a:t>
            </a:r>
            <a:r>
              <a:rPr lang="en-US" sz="1300" dirty="0" smtClean="0"/>
              <a:t>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************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C(T)		</a:t>
            </a:r>
            <a:r>
              <a:rPr lang="en-US" sz="1300" u="sng" dirty="0" smtClean="0"/>
              <a:t>third virial coefficient</a:t>
            </a:r>
            <a:r>
              <a:rPr lang="en-US" sz="1300" dirty="0" smtClean="0"/>
              <a:t>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c	speed of light			C = 2.99792458 x 10</a:t>
            </a:r>
            <a:r>
              <a:rPr lang="en-US" sz="1300" baseline="30000" dirty="0" smtClean="0"/>
              <a:t>8</a:t>
            </a:r>
            <a:r>
              <a:rPr lang="en-US" sz="1300" dirty="0" smtClean="0"/>
              <a:t>m/s	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molarity</a:t>
            </a:r>
            <a:r>
              <a:rPr lang="en-US" sz="1300" dirty="0" smtClean="0"/>
              <a:t>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*specific heat capacity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*concentration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centi</a:t>
            </a:r>
            <a:r>
              <a:rPr lang="en-US" sz="1300" dirty="0" smtClean="0"/>
              <a:t>				    = 10</a:t>
            </a:r>
            <a:r>
              <a:rPr lang="en-US" sz="1300" baseline="30000" dirty="0" smtClean="0"/>
              <a:t>-2</a:t>
            </a: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c</a:t>
            </a:r>
            <a:r>
              <a:rPr lang="en-US" sz="1300" baseline="-25000" dirty="0" err="1" smtClean="0"/>
              <a:t>mol</a:t>
            </a:r>
            <a:r>
              <a:rPr lang="en-US" sz="1300" baseline="-25000" dirty="0" smtClean="0"/>
              <a:t> </a:t>
            </a:r>
            <a:r>
              <a:rPr lang="en-US" sz="1300" dirty="0" smtClean="0"/>
              <a:t>molar heat capacity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c</a:t>
            </a:r>
            <a:r>
              <a:rPr lang="en-US" sz="1300" baseline="-25000" dirty="0" smtClean="0"/>
              <a:t>p</a:t>
            </a:r>
            <a:r>
              <a:rPr lang="en-US" sz="1300" dirty="0" smtClean="0"/>
              <a:t>*specific </a:t>
            </a:r>
            <a:r>
              <a:rPr lang="en-US" sz="1300" dirty="0" err="1" smtClean="0"/>
              <a:t>heat@constant</a:t>
            </a:r>
            <a:r>
              <a:rPr lang="en-US" sz="1300" dirty="0" smtClean="0"/>
              <a:t> Pressure		C =1.012 x 10</a:t>
            </a:r>
            <a:r>
              <a:rPr lang="en-US" sz="1300" baseline="30000" dirty="0" smtClean="0"/>
              <a:t>3</a:t>
            </a:r>
            <a:r>
              <a:rPr lang="en-US" sz="1300" dirty="0" smtClean="0"/>
              <a:t> J kg K</a:t>
            </a:r>
            <a:r>
              <a:rPr lang="en-US" sz="1300" baseline="30000" dirty="0" smtClean="0"/>
              <a:t>-1</a:t>
            </a:r>
            <a:r>
              <a:rPr lang="en-US" sz="1300" dirty="0" smtClean="0"/>
              <a:t>		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c</a:t>
            </a:r>
            <a:r>
              <a:rPr lang="en-US" sz="1300" baseline="-25000" dirty="0" smtClean="0"/>
              <a:t>v</a:t>
            </a:r>
            <a:r>
              <a:rPr lang="en-US" sz="1300" dirty="0" smtClean="0"/>
              <a:t>*specific heat @constant Volume  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Ddiffusion</a:t>
            </a:r>
            <a:r>
              <a:rPr lang="en-US" sz="1300" dirty="0" smtClean="0"/>
              <a:t> constant			C=  Proportionality (</a:t>
            </a:r>
            <a:r>
              <a:rPr lang="en-US" sz="1300" dirty="0" err="1" smtClean="0"/>
              <a:t>Fick’s</a:t>
            </a:r>
            <a:r>
              <a:rPr lang="en-US" sz="1300" dirty="0" smtClean="0"/>
              <a:t> Law)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*electric displacement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*diffusion coefficient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*diffusion capacity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*molecule diameter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*twist-stretch coupling of a </a:t>
            </a:r>
            <a:r>
              <a:rPr lang="en-US" sz="1300" dirty="0" err="1" smtClean="0"/>
              <a:t>polymr</a:t>
            </a:r>
            <a:r>
              <a:rPr lang="en-US" sz="1300" dirty="0" smtClean="0"/>
              <a:t> 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*separation between two objects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diopter</a:t>
            </a:r>
            <a:r>
              <a:rPr lang="en-US" sz="1300" dirty="0" smtClean="0"/>
              <a:t>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*electrostatic flux density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*Fraunhofer lines caused by sodium		symbol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*dielectric flux density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dioptric</a:t>
            </a:r>
            <a:r>
              <a:rPr lang="en-US" sz="1300" dirty="0" smtClean="0"/>
              <a:t> power		V</a:t>
            </a:r>
          </a:p>
          <a:p>
            <a:pPr marL="6400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 </a:t>
            </a:r>
            <a:r>
              <a:rPr lang="en-US" sz="1300" dirty="0" smtClean="0"/>
              <a:t>**************</a:t>
            </a:r>
            <a:r>
              <a:rPr lang="en-US" sz="1300" b="1" dirty="0" err="1" smtClean="0"/>
              <a:t>εo</a:t>
            </a:r>
            <a:r>
              <a:rPr lang="en-US" sz="1300" b="1" dirty="0" smtClean="0"/>
              <a:t> </a:t>
            </a:r>
            <a:r>
              <a:rPr lang="en-US" sz="1300" b="1" dirty="0"/>
              <a:t>= vacuum </a:t>
            </a:r>
            <a:r>
              <a:rPr lang="en-US" sz="1300" b="1" dirty="0" smtClean="0"/>
              <a:t>permeability</a:t>
            </a:r>
            <a:r>
              <a:rPr lang="en-US" sz="1300" b="1" dirty="0"/>
              <a:t> </a:t>
            </a:r>
            <a:r>
              <a:rPr lang="en-US" sz="1300" b="1" dirty="0" smtClean="0"/>
              <a:t> 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</a:t>
            </a:r>
            <a:r>
              <a:rPr lang="en-US" sz="1300" b="1" dirty="0" err="1" smtClean="0"/>
              <a:t>єo</a:t>
            </a:r>
            <a:r>
              <a:rPr lang="en-US" sz="1300" b="1" dirty="0" smtClean="0"/>
              <a:t> </a:t>
            </a:r>
            <a:r>
              <a:rPr lang="en-US" sz="1300" b="1" dirty="0"/>
              <a:t>= permittivity </a:t>
            </a:r>
            <a:r>
              <a:rPr lang="en-US" sz="1300" b="1" dirty="0" smtClean="0"/>
              <a:t>constant	</a:t>
            </a:r>
            <a:r>
              <a:rPr lang="en-US" sz="1300" b="1" dirty="0"/>
              <a:t>	</a:t>
            </a:r>
            <a:r>
              <a:rPr lang="en-US" sz="1300" b="1" dirty="0" smtClean="0"/>
              <a:t>C=8.854187817 </a:t>
            </a:r>
            <a:r>
              <a:rPr lang="en-US" sz="1300" b="1" dirty="0"/>
              <a:t>x 10</a:t>
            </a:r>
            <a:r>
              <a:rPr lang="en-US" sz="1300" b="1" baseline="30000" dirty="0"/>
              <a:t>-12</a:t>
            </a:r>
            <a:r>
              <a:rPr lang="en-US" sz="1300" b="1" dirty="0"/>
              <a:t>F/m = 1/( μoc</a:t>
            </a:r>
            <a:r>
              <a:rPr lang="en-US" sz="1300" b="1" baseline="30000" dirty="0"/>
              <a:t>2</a:t>
            </a:r>
            <a:r>
              <a:rPr lang="en-US" sz="1300" b="1" dirty="0"/>
              <a:t>)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e </a:t>
            </a:r>
            <a:r>
              <a:rPr lang="en-US" sz="1300" b="1" dirty="0"/>
              <a:t>= natural logarithm base	</a:t>
            </a:r>
            <a:r>
              <a:rPr lang="en-US" sz="1300" b="1" dirty="0" smtClean="0"/>
              <a:t>	C </a:t>
            </a:r>
            <a:r>
              <a:rPr lang="en-US" sz="1300" b="1" dirty="0"/>
              <a:t>= 2.7182818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*</a:t>
            </a:r>
            <a:r>
              <a:rPr lang="en-US" sz="1300" b="1" dirty="0"/>
              <a:t>electron charge	</a:t>
            </a:r>
            <a:r>
              <a:rPr lang="en-US" sz="1300" b="1" dirty="0" smtClean="0"/>
              <a:t>	C </a:t>
            </a:r>
            <a:r>
              <a:rPr lang="en-US" sz="1300" b="1" dirty="0"/>
              <a:t>= 1.60217653(14) x 10</a:t>
            </a:r>
            <a:r>
              <a:rPr lang="en-US" sz="1300" b="1" baseline="30000" dirty="0"/>
              <a:t>-19</a:t>
            </a:r>
            <a:r>
              <a:rPr lang="en-US" sz="1300" b="1" dirty="0"/>
              <a:t>C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*</a:t>
            </a:r>
            <a:r>
              <a:rPr lang="en-US" sz="1300" b="1" dirty="0"/>
              <a:t>elementary charge	</a:t>
            </a:r>
            <a:r>
              <a:rPr lang="en-US" sz="1300" b="1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*</a:t>
            </a:r>
            <a:r>
              <a:rPr lang="en-US" sz="1300" b="1" dirty="0"/>
              <a:t>coefficient of impact	</a:t>
            </a:r>
            <a:r>
              <a:rPr lang="en-US" sz="1300" b="1" dirty="0" smtClean="0"/>
              <a:t>	</a:t>
            </a:r>
            <a:r>
              <a:rPr lang="en-US" sz="1300" b="1" dirty="0"/>
              <a:t>	symbol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*</a:t>
            </a:r>
            <a:r>
              <a:rPr lang="en-US" sz="1300" b="1" dirty="0" err="1"/>
              <a:t>exa</a:t>
            </a:r>
            <a:r>
              <a:rPr lang="en-US" sz="1300" b="1" dirty="0"/>
              <a:t>(E) one quintillion	</a:t>
            </a:r>
            <a:r>
              <a:rPr lang="en-US" sz="1300" b="1" dirty="0" smtClean="0"/>
              <a:t>	     </a:t>
            </a:r>
            <a:r>
              <a:rPr lang="en-US" sz="1300" b="1" dirty="0"/>
              <a:t>= 10</a:t>
            </a:r>
            <a:r>
              <a:rPr lang="en-US" sz="1300" b="1" baseline="30000" dirty="0"/>
              <a:t>18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</a:t>
            </a:r>
            <a:r>
              <a:rPr lang="en-US" sz="1300" b="1" dirty="0" err="1" smtClean="0"/>
              <a:t>e</a:t>
            </a:r>
            <a:r>
              <a:rPr lang="en-US" sz="1300" b="1" baseline="-25000" dirty="0" err="1" smtClean="0"/>
              <a:t>kin</a:t>
            </a:r>
            <a:r>
              <a:rPr lang="en-US" sz="1300" b="1" dirty="0" smtClean="0"/>
              <a:t> </a:t>
            </a:r>
            <a:r>
              <a:rPr lang="en-US" sz="1300" b="1" dirty="0"/>
              <a:t>= mean kinetic energy	</a:t>
            </a:r>
            <a:r>
              <a:rPr lang="en-US" sz="1300" b="1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F </a:t>
            </a:r>
            <a:r>
              <a:rPr lang="en-US" sz="1300" dirty="0"/>
              <a:t>	free energy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force	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Faraday’s constant 			</a:t>
            </a:r>
            <a:r>
              <a:rPr lang="en-US" sz="1300" dirty="0" smtClean="0"/>
              <a:t>C=9.65 </a:t>
            </a:r>
            <a:r>
              <a:rPr lang="en-US" sz="1300" dirty="0"/>
              <a:t>x 104 JV</a:t>
            </a:r>
            <a:r>
              <a:rPr lang="en-US" sz="1300" baseline="30000" dirty="0"/>
              <a:t>-1</a:t>
            </a:r>
            <a:r>
              <a:rPr lang="en-US" sz="1300" dirty="0"/>
              <a:t>mol</a:t>
            </a:r>
            <a:r>
              <a:rPr lang="en-US" sz="1300" baseline="30000" dirty="0"/>
              <a:t>-1  (coulomb/mol-1)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farad (Capacitance)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Gibbs function </a:t>
            </a:r>
            <a:r>
              <a:rPr lang="en-US" sz="1300" dirty="0" smtClean="0"/>
              <a:t>	(  )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*frequency</a:t>
            </a:r>
            <a:r>
              <a:rPr lang="en-US" sz="1300" dirty="0"/>
              <a:t>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freedom degrees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absolute moisture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collision frequency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friction coefficient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activity coefficient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/>
              <a:t>femto</a:t>
            </a:r>
            <a:r>
              <a:rPr lang="en-US" sz="1300" dirty="0"/>
              <a:t>		</a:t>
            </a:r>
            <a:r>
              <a:rPr lang="en-US" sz="1300" dirty="0" smtClean="0"/>
              <a:t>     		      =</a:t>
            </a:r>
            <a:r>
              <a:rPr lang="en-US" sz="1300" dirty="0"/>
              <a:t>10</a:t>
            </a:r>
            <a:r>
              <a:rPr lang="en-US" sz="1300" baseline="30000" dirty="0"/>
              <a:t>-15</a:t>
            </a:r>
            <a:r>
              <a:rPr lang="en-US" sz="1300" dirty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/>
              <a:t>fmax</a:t>
            </a:r>
            <a:r>
              <a:rPr lang="en-US" sz="1300" dirty="0"/>
              <a:t>  maximum moisture		</a:t>
            </a:r>
            <a:r>
              <a:rPr lang="en-US" sz="1300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(f)	fluidity		(</a:t>
            </a:r>
            <a:r>
              <a:rPr lang="en-US" sz="1300" b="1" dirty="0"/>
              <a:t>ф</a:t>
            </a:r>
            <a:r>
              <a:rPr lang="en-US" sz="1300" dirty="0"/>
              <a:t>)	</a:t>
            </a:r>
            <a:r>
              <a:rPr lang="en-US" sz="1300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(f)	(</a:t>
            </a:r>
            <a:r>
              <a:rPr lang="en-US" sz="1300" b="1" dirty="0"/>
              <a:t>ф</a:t>
            </a:r>
            <a:r>
              <a:rPr lang="en-US" sz="1300" dirty="0"/>
              <a:t>)   osmotic coefficient	</a:t>
            </a:r>
            <a:r>
              <a:rPr lang="en-US" sz="1300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G	Gravitational constant			C= 6.6742(10) x 10</a:t>
            </a:r>
            <a:r>
              <a:rPr lang="en-US" sz="1300" baseline="30000" dirty="0"/>
              <a:t>-11</a:t>
            </a:r>
            <a:r>
              <a:rPr lang="en-US" sz="1300" dirty="0"/>
              <a:t>N.m</a:t>
            </a:r>
            <a:r>
              <a:rPr lang="en-US" sz="1300" baseline="30000" dirty="0"/>
              <a:t>2</a:t>
            </a:r>
            <a:r>
              <a:rPr lang="en-US" sz="1300" dirty="0"/>
              <a:t>/kg</a:t>
            </a:r>
            <a:r>
              <a:rPr lang="en-US" sz="1300" baseline="30000" dirty="0"/>
              <a:t>2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Gibbs function	(</a:t>
            </a:r>
            <a:r>
              <a:rPr lang="en-US" sz="1300" b="1" dirty="0"/>
              <a:t>ζ</a:t>
            </a:r>
            <a:r>
              <a:rPr lang="en-US" sz="1300" dirty="0"/>
              <a:t>)	</a:t>
            </a:r>
            <a:r>
              <a:rPr lang="en-US" sz="1300" dirty="0" smtClean="0"/>
              <a:t>V</a:t>
            </a:r>
            <a:r>
              <a:rPr lang="en-US" sz="1300" dirty="0"/>
              <a:t>	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free enthalpy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shear modulus	Proportional	</a:t>
            </a:r>
            <a:r>
              <a:rPr lang="en-US" sz="1300" dirty="0" smtClean="0"/>
              <a:t>	C </a:t>
            </a:r>
            <a:r>
              <a:rPr lang="en-US" sz="1300" dirty="0"/>
              <a:t>=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Giga				    =10</a:t>
            </a:r>
            <a:r>
              <a:rPr lang="en-US" sz="1300" baseline="30000" dirty="0"/>
              <a:t>9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g	free fall acceleration			C= 9.81 m/s</a:t>
            </a:r>
            <a:r>
              <a:rPr lang="en-US" sz="1300" baseline="30000" dirty="0"/>
              <a:t>2</a:t>
            </a:r>
            <a:r>
              <a:rPr lang="en-US" sz="1300" dirty="0"/>
              <a:t> = 32.2 ft/s</a:t>
            </a:r>
            <a:r>
              <a:rPr lang="en-US" sz="1300" baseline="30000" dirty="0"/>
              <a:t>2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osmotic coefficient		</a:t>
            </a:r>
            <a:r>
              <a:rPr lang="en-US" sz="1300" dirty="0" smtClean="0"/>
              <a:t>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Г  gamma							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*surface concentration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free fall acceleration			C= 9.81 m/s</a:t>
            </a:r>
            <a:r>
              <a:rPr lang="en-US" sz="1300" baseline="30000" dirty="0" smtClean="0"/>
              <a:t>2</a:t>
            </a:r>
            <a:r>
              <a:rPr lang="en-US" sz="1300" dirty="0" smtClean="0"/>
              <a:t> = 32.2 ft/s</a:t>
            </a:r>
            <a:r>
              <a:rPr lang="en-US" sz="1300" baseline="30000" dirty="0" smtClean="0"/>
              <a:t>2</a:t>
            </a:r>
            <a:endParaRPr lang="en-US" sz="1300" dirty="0" smtClean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*osmotic coefficient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Г  gamma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*surface concentration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300" dirty="0" smtClean="0"/>
              <a:t>Γ</a:t>
            </a:r>
            <a:r>
              <a:rPr lang="en-US" sz="1300" dirty="0" smtClean="0"/>
              <a:t> gamma</a:t>
            </a:r>
            <a:r>
              <a:rPr lang="en-US" sz="1300" dirty="0"/>
              <a:t>			</a:t>
            </a:r>
            <a:r>
              <a:rPr lang="en-US" sz="1300" dirty="0" smtClean="0"/>
              <a:t>		symbol=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plane angle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thermal conductivity	</a:t>
            </a:r>
            <a:r>
              <a:rPr lang="en-US" sz="1300" dirty="0" smtClean="0"/>
              <a:t>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*surface </a:t>
            </a:r>
            <a:r>
              <a:rPr lang="en-US" sz="1300" dirty="0"/>
              <a:t>tension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activity coefficient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volume-expansion coefficient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specific heat ratio (cp/</a:t>
            </a:r>
            <a:r>
              <a:rPr lang="en-US" sz="1300" dirty="0" err="1"/>
              <a:t>cv</a:t>
            </a:r>
            <a:r>
              <a:rPr lang="en-US" sz="1300" dirty="0"/>
              <a:t>)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electric </a:t>
            </a:r>
            <a:r>
              <a:rPr lang="en-US" sz="1300" dirty="0" err="1"/>
              <a:t>polizability</a:t>
            </a:r>
            <a:r>
              <a:rPr lang="en-US" sz="1300" dirty="0"/>
              <a:t> of a molecule	</a:t>
            </a:r>
            <a:r>
              <a:rPr lang="en-US" sz="1300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H	Luminous </a:t>
            </a:r>
            <a:r>
              <a:rPr lang="en-US" sz="1300" dirty="0" err="1"/>
              <a:t>emmittance</a:t>
            </a:r>
            <a:r>
              <a:rPr lang="en-US" sz="1300" dirty="0"/>
              <a:t>	</a:t>
            </a:r>
            <a:r>
              <a:rPr lang="en-US" sz="1300" dirty="0" smtClean="0"/>
              <a:t>V</a:t>
            </a:r>
            <a:r>
              <a:rPr lang="en-US" sz="1300" dirty="0"/>
              <a:t>	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Henry (Inductance)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enthalpy (Gibbs χ)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magnetic field strength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specific caloric value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*Eta						symbol=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H</a:t>
            </a:r>
            <a:r>
              <a:rPr lang="en-US" sz="1300" b="1" dirty="0"/>
              <a:t>g</a:t>
            </a:r>
            <a:r>
              <a:rPr lang="en-US" sz="1300" dirty="0"/>
              <a:t>	specific gas caloric value	</a:t>
            </a:r>
            <a:r>
              <a:rPr lang="en-US" sz="1300" dirty="0" smtClean="0"/>
              <a:t>V 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H</a:t>
            </a:r>
            <a:r>
              <a:rPr lang="en-US" sz="1300" b="1" dirty="0"/>
              <a:t>o</a:t>
            </a:r>
            <a:r>
              <a:rPr lang="en-US" sz="1300" dirty="0"/>
              <a:t> specific gross-caloric value	</a:t>
            </a:r>
            <a:r>
              <a:rPr lang="en-US" sz="1300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H</a:t>
            </a:r>
            <a:r>
              <a:rPr lang="en-US" sz="1300" baseline="-25000" dirty="0"/>
              <a:t>z</a:t>
            </a:r>
            <a:r>
              <a:rPr lang="en-US" sz="1300" dirty="0"/>
              <a:t> hertz (</a:t>
            </a:r>
            <a:r>
              <a:rPr lang="en-US" sz="1300" dirty="0" smtClean="0"/>
              <a:t>frequency)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h</a:t>
            </a:r>
            <a:r>
              <a:rPr lang="en-US" sz="1300" dirty="0"/>
              <a:t>	height	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Planck’s constant			C= 6.6260693(11) x 10</a:t>
            </a:r>
            <a:r>
              <a:rPr lang="en-US" sz="1300" baseline="30000" dirty="0"/>
              <a:t>-34</a:t>
            </a:r>
            <a:r>
              <a:rPr lang="en-US" sz="1300" dirty="0"/>
              <a:t>J.s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altitude above sea level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specific enthalpy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 </a:t>
            </a:r>
            <a:r>
              <a:rPr lang="en-US" sz="1300" dirty="0" err="1"/>
              <a:t>hecto</a:t>
            </a:r>
            <a:r>
              <a:rPr lang="en-US" sz="1300" dirty="0"/>
              <a:t>				</a:t>
            </a:r>
            <a:r>
              <a:rPr lang="en-US" sz="1300" dirty="0" smtClean="0"/>
              <a:t>   </a:t>
            </a:r>
            <a:r>
              <a:rPr lang="en-US" sz="1300" dirty="0"/>
              <a:t>=10</a:t>
            </a:r>
            <a:r>
              <a:rPr lang="en-US" sz="1300" baseline="30000" dirty="0"/>
              <a:t>2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ђ	Planck’s constant/2π			C= 1.05457168(18) x 10</a:t>
            </a:r>
            <a:r>
              <a:rPr lang="en-US" sz="1300" baseline="30000" dirty="0"/>
              <a:t>-34</a:t>
            </a:r>
            <a:r>
              <a:rPr lang="en-US" sz="1300" dirty="0"/>
              <a:t>J.s = 4.136 x 10-15eV.s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213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hc</a:t>
            </a:r>
            <a:r>
              <a:rPr lang="en-US" sz="1300" dirty="0" smtClean="0"/>
              <a:t>					C=1240eV.nm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h</a:t>
            </a:r>
            <a:r>
              <a:rPr lang="en-US" sz="1300" baseline="-25000" dirty="0" smtClean="0"/>
              <a:t>o</a:t>
            </a:r>
            <a:r>
              <a:rPr lang="en-US" sz="1300" dirty="0" smtClean="0"/>
              <a:t> object height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h</a:t>
            </a:r>
            <a:r>
              <a:rPr lang="en-US" sz="1300" baseline="-25000" dirty="0" smtClean="0"/>
              <a:t>i</a:t>
            </a:r>
            <a:r>
              <a:rPr lang="en-US" sz="1300" dirty="0" smtClean="0"/>
              <a:t> image height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                           I=mean </a:t>
            </a:r>
            <a:r>
              <a:rPr lang="en-US" sz="1300" b="1" dirty="0"/>
              <a:t>free path	</a:t>
            </a:r>
            <a:r>
              <a:rPr lang="en-US" sz="1300" b="1" dirty="0" smtClean="0"/>
              <a:t>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     *</a:t>
            </a:r>
            <a:r>
              <a:rPr lang="en-US" sz="1300" b="1" dirty="0"/>
              <a:t>electric current	</a:t>
            </a:r>
            <a:r>
              <a:rPr lang="en-US" sz="1300" b="1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     *</a:t>
            </a:r>
            <a:r>
              <a:rPr lang="en-US" sz="1300" b="1" dirty="0"/>
              <a:t>Moment of inertia	</a:t>
            </a:r>
            <a:r>
              <a:rPr lang="en-US" sz="1300" b="1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     *</a:t>
            </a:r>
            <a:r>
              <a:rPr lang="en-US" sz="1300" b="1" dirty="0"/>
              <a:t>luminous intensity (</a:t>
            </a:r>
            <a:r>
              <a:rPr lang="en-US" sz="1300" b="1" dirty="0" err="1" smtClean="0"/>
              <a:t>dФ</a:t>
            </a:r>
            <a:r>
              <a:rPr lang="en-US" sz="1300" b="1" dirty="0" smtClean="0"/>
              <a:t>/</a:t>
            </a:r>
            <a:r>
              <a:rPr lang="en-US" sz="1300" b="1" dirty="0" err="1" smtClean="0"/>
              <a:t>dω</a:t>
            </a:r>
            <a:r>
              <a:rPr lang="en-US" sz="1300" b="1" dirty="0" smtClean="0"/>
              <a:t>)  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  		</a:t>
            </a:r>
            <a:r>
              <a:rPr lang="en-US" sz="1300" b="1" dirty="0" err="1" smtClean="0"/>
              <a:t>i</a:t>
            </a:r>
            <a:r>
              <a:rPr lang="en-US" sz="1300" b="1" dirty="0" smtClean="0"/>
              <a:t>=electric </a:t>
            </a:r>
            <a:r>
              <a:rPr lang="en-US" sz="1300" b="1" dirty="0"/>
              <a:t>current	</a:t>
            </a:r>
            <a:r>
              <a:rPr lang="en-US" sz="1300" b="1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J	electric current density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/>
              <a:t>rxn</a:t>
            </a:r>
            <a:r>
              <a:rPr lang="en-US" sz="1300" dirty="0"/>
              <a:t> rate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Joule (Energy &amp; Work)	</a:t>
            </a:r>
            <a:r>
              <a:rPr lang="en-US" sz="1300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particle </a:t>
            </a:r>
            <a:r>
              <a:rPr lang="en-US" sz="1300" dirty="0"/>
              <a:t>flux density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number flux		</a:t>
            </a:r>
            <a:r>
              <a:rPr lang="en-US" sz="1300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  *Js </a:t>
            </a:r>
            <a:r>
              <a:rPr lang="en-US" sz="1300" dirty="0"/>
              <a:t>number flux of solute </a:t>
            </a:r>
            <a:r>
              <a:rPr lang="en-US" sz="1300" dirty="0" smtClean="0"/>
              <a:t>molecules  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  *J</a:t>
            </a:r>
            <a:r>
              <a:rPr lang="en-US" sz="1300" baseline="-25000" dirty="0" smtClean="0"/>
              <a:t>(ld</a:t>
            </a:r>
            <a:r>
              <a:rPr lang="en-US" sz="1300" baseline="-25000" dirty="0"/>
              <a:t>)</a:t>
            </a:r>
            <a:r>
              <a:rPr lang="en-US" sz="1300" dirty="0"/>
              <a:t> one-dimensional number flux	</a:t>
            </a:r>
            <a:r>
              <a:rPr lang="en-US" sz="1300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  *</a:t>
            </a:r>
            <a:r>
              <a:rPr lang="en-US" sz="1300" dirty="0" err="1" smtClean="0"/>
              <a:t>j</a:t>
            </a:r>
            <a:r>
              <a:rPr lang="en-US" sz="1300" baseline="-25000" dirty="0" err="1" smtClean="0"/>
              <a:t>q</a:t>
            </a:r>
            <a:r>
              <a:rPr lang="en-US" sz="1300" baseline="-25000" dirty="0" smtClean="0"/>
              <a:t> </a:t>
            </a:r>
            <a:r>
              <a:rPr lang="en-US" sz="1300" dirty="0" smtClean="0"/>
              <a:t>charge </a:t>
            </a:r>
            <a:r>
              <a:rPr lang="en-US" sz="1300" dirty="0"/>
              <a:t>flux(charge per time per </a:t>
            </a:r>
            <a:r>
              <a:rPr lang="en-US" sz="1300" dirty="0" smtClean="0"/>
              <a:t>area)   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  j*</a:t>
            </a:r>
            <a:r>
              <a:rPr lang="en-US" sz="1300" baseline="-25000" dirty="0" err="1" smtClean="0"/>
              <a:t>q,i</a:t>
            </a:r>
            <a:r>
              <a:rPr lang="en-US" sz="1300" baseline="-25000" dirty="0" smtClean="0"/>
              <a:t>  </a:t>
            </a:r>
            <a:r>
              <a:rPr lang="en-US" sz="1300" dirty="0"/>
              <a:t>that part of the flux carried by ions of type </a:t>
            </a:r>
            <a:r>
              <a:rPr lang="en-US" sz="1300" dirty="0" smtClean="0"/>
              <a:t>I   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  *</a:t>
            </a:r>
            <a:r>
              <a:rPr lang="en-US" sz="1300" dirty="0" err="1" smtClean="0"/>
              <a:t>j</a:t>
            </a:r>
            <a:r>
              <a:rPr lang="en-US" sz="1300" baseline="-25000" dirty="0" err="1" smtClean="0"/>
              <a:t>q,r</a:t>
            </a:r>
            <a:r>
              <a:rPr lang="en-US" sz="1300" baseline="-25000" dirty="0" smtClean="0"/>
              <a:t>(x)	</a:t>
            </a:r>
            <a:r>
              <a:rPr lang="en-US" sz="1300" dirty="0" smtClean="0"/>
              <a:t>total </a:t>
            </a:r>
            <a:r>
              <a:rPr lang="en-US" sz="1300" dirty="0"/>
              <a:t>charge flux across an axon’s membrane (radial direction) at location x,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	considered </a:t>
            </a:r>
            <a:r>
              <a:rPr lang="en-US" sz="1300" dirty="0"/>
              <a:t>to be positive when positive ions move </a:t>
            </a:r>
            <a:r>
              <a:rPr lang="en-US" sz="1300" dirty="0" smtClean="0"/>
              <a:t>outward  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   *</a:t>
            </a:r>
            <a:r>
              <a:rPr lang="en-US" sz="1300" dirty="0" err="1" smtClean="0"/>
              <a:t>j</a:t>
            </a:r>
            <a:r>
              <a:rPr lang="en-US" sz="1300" baseline="-25000" dirty="0" err="1" smtClean="0"/>
              <a:t>Q</a:t>
            </a:r>
            <a:r>
              <a:rPr lang="en-US" sz="1300" dirty="0" err="1" smtClean="0"/>
              <a:t>flux</a:t>
            </a:r>
            <a:r>
              <a:rPr lang="en-US" sz="1300" dirty="0" smtClean="0"/>
              <a:t> </a:t>
            </a:r>
            <a:r>
              <a:rPr lang="en-US" sz="1300" dirty="0"/>
              <a:t>of thermal energy	</a:t>
            </a:r>
            <a:r>
              <a:rPr lang="en-US" sz="1300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   *</a:t>
            </a:r>
            <a:r>
              <a:rPr lang="en-US" sz="1300" dirty="0" err="1" smtClean="0"/>
              <a:t>j</a:t>
            </a:r>
            <a:r>
              <a:rPr lang="en-US" sz="1300" baseline="-25000" dirty="0" err="1" smtClean="0"/>
              <a:t>v</a:t>
            </a:r>
            <a:r>
              <a:rPr lang="en-US" sz="1300" dirty="0" err="1" smtClean="0"/>
              <a:t>volume</a:t>
            </a:r>
            <a:r>
              <a:rPr lang="en-US" sz="1300" dirty="0" smtClean="0"/>
              <a:t> </a:t>
            </a:r>
            <a:r>
              <a:rPr lang="en-US" sz="1300" dirty="0"/>
              <a:t>flux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K	equilibrium constant			C= #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/>
              <a:t>cryoscopic</a:t>
            </a:r>
            <a:r>
              <a:rPr lang="en-US" sz="1300" dirty="0"/>
              <a:t> constant			C=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compression </a:t>
            </a:r>
            <a:r>
              <a:rPr lang="en-US" sz="1300" dirty="0" smtClean="0"/>
              <a:t>modulus      (1/κ</a:t>
            </a:r>
            <a:r>
              <a:rPr lang="en-US" sz="1300" dirty="0"/>
              <a:t>)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*Kappa					Symbol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rate constant			</a:t>
            </a:r>
            <a:r>
              <a:rPr lang="en-US" sz="1300" dirty="0" smtClean="0"/>
              <a:t>C</a:t>
            </a:r>
            <a:r>
              <a:rPr lang="en-US" sz="1300" dirty="0"/>
              <a:t>= </a:t>
            </a:r>
            <a:r>
              <a:rPr lang="en-US" sz="1300" dirty="0" smtClean="0"/>
              <a:t>#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rtlCol="0">
            <a:noAutofit/>
          </a:bodyPr>
          <a:lstStyle/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*kilo		 			   =10</a:t>
            </a:r>
            <a:r>
              <a:rPr lang="en-US" sz="1300" baseline="30000" dirty="0" smtClean="0"/>
              <a:t>3</a:t>
            </a:r>
            <a:endParaRPr lang="en-US" sz="1300" dirty="0" smtClean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*Coulomb constant			C=8.987551788…x 109N.m</a:t>
            </a:r>
            <a:r>
              <a:rPr lang="en-US" sz="1300" baseline="30000" dirty="0" smtClean="0"/>
              <a:t>2</a:t>
            </a:r>
            <a:r>
              <a:rPr lang="en-US" sz="1300" dirty="0" smtClean="0"/>
              <a:t>/C</a:t>
            </a:r>
            <a:r>
              <a:rPr lang="en-US" sz="1300" baseline="30000" dirty="0" smtClean="0"/>
              <a:t>2</a:t>
            </a:r>
            <a:endParaRPr lang="en-US" sz="1300" dirty="0" smtClean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*thermal diffusivity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*heat transmittance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K</a:t>
            </a:r>
            <a:r>
              <a:rPr lang="en-US" sz="1300" baseline="-25000" dirty="0" err="1" smtClean="0"/>
              <a:t>M</a:t>
            </a:r>
            <a:r>
              <a:rPr lang="en-US" sz="1300" dirty="0" err="1" smtClean="0"/>
              <a:t>Michaelis</a:t>
            </a:r>
            <a:r>
              <a:rPr lang="en-US" sz="1300" dirty="0" smtClean="0"/>
              <a:t> constant for an enzyme		C=#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K</a:t>
            </a:r>
            <a:r>
              <a:rPr lang="en-US" sz="1300" baseline="-25000" dirty="0" err="1" smtClean="0"/>
              <a:t>eq</a:t>
            </a:r>
            <a:r>
              <a:rPr lang="en-US" sz="1300" dirty="0" err="1" smtClean="0"/>
              <a:t>dimensionless</a:t>
            </a:r>
            <a:r>
              <a:rPr lang="en-US" sz="1300" dirty="0" smtClean="0"/>
              <a:t> equilibrium constant of some chemical reaction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K</a:t>
            </a:r>
            <a:r>
              <a:rPr lang="en-US" sz="1300" baseline="-25000" dirty="0" err="1" smtClean="0"/>
              <a:t>w</a:t>
            </a:r>
            <a:r>
              <a:rPr lang="en-US" sz="1300" dirty="0" smtClean="0"/>
              <a:t> ion product of water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κ	electrolytic conductivity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*absorption (extinction) coefficient  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*thermal diffusivity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*adiabatic exponent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*compressibility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Kg Kilogram	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k</a:t>
            </a:r>
            <a:r>
              <a:rPr lang="en-US" sz="1300" baseline="-25000" dirty="0" err="1" smtClean="0"/>
              <a:t>B</a:t>
            </a:r>
            <a:r>
              <a:rPr lang="en-US" sz="1300" dirty="0" err="1" smtClean="0"/>
              <a:t>Boltzmann</a:t>
            </a:r>
            <a:r>
              <a:rPr lang="en-US" sz="1300" dirty="0" smtClean="0"/>
              <a:t> constant			C = 1.3806505(24) x 10</a:t>
            </a:r>
            <a:r>
              <a:rPr lang="en-US" sz="1300" baseline="30000" dirty="0" smtClean="0"/>
              <a:t>-23</a:t>
            </a:r>
            <a:r>
              <a:rPr lang="en-US" sz="1300" dirty="0" smtClean="0"/>
              <a:t>J/K 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L</a:t>
            </a:r>
            <a:r>
              <a:rPr lang="en-US" sz="1300" dirty="0"/>
              <a:t>	Luminance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self inductance		</a:t>
            </a:r>
            <a:r>
              <a:rPr lang="en-US" sz="1300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L12 mutual inductance		</a:t>
            </a:r>
            <a:r>
              <a:rPr lang="en-US" sz="1300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aseline="-25000" dirty="0"/>
              <a:t>Lf	</a:t>
            </a:r>
            <a:r>
              <a:rPr lang="en-US" sz="1300" dirty="0"/>
              <a:t>Heat of fusion of water	</a:t>
            </a:r>
            <a:r>
              <a:rPr lang="en-US" sz="1300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aseline="-25000" dirty="0" err="1"/>
              <a:t>Lp</a:t>
            </a:r>
            <a:r>
              <a:rPr lang="en-US" sz="1300" dirty="0" err="1"/>
              <a:t>filtration</a:t>
            </a:r>
            <a:r>
              <a:rPr lang="en-US" sz="1300" dirty="0"/>
              <a:t> coefficient		</a:t>
            </a:r>
            <a:r>
              <a:rPr lang="en-US" sz="1300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aseline="-25000" dirty="0" err="1"/>
              <a:t>Lv</a:t>
            </a:r>
            <a:r>
              <a:rPr lang="en-US" sz="1300" dirty="0"/>
              <a:t>	Heat of Vaporization of water	</a:t>
            </a:r>
            <a:r>
              <a:rPr lang="en-US" sz="1300" dirty="0" smtClean="0"/>
              <a:t>	C </a:t>
            </a:r>
            <a:r>
              <a:rPr lang="en-US" sz="1300" dirty="0"/>
              <a:t>= 333.5 kJ/kg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l luminance intensity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length		</a:t>
            </a:r>
            <a:r>
              <a:rPr lang="en-US" sz="1300" dirty="0" smtClean="0"/>
              <a:t>	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length, tube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mean free path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specific latent heat	</a:t>
            </a:r>
            <a:r>
              <a:rPr lang="en-US" sz="1300" dirty="0" smtClean="0"/>
              <a:t>	V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aseline="-25000" dirty="0" err="1" smtClean="0"/>
              <a:t>lB</a:t>
            </a:r>
            <a:r>
              <a:rPr lang="en-US" sz="1300" dirty="0" err="1" smtClean="0"/>
              <a:t>Bjerrum</a:t>
            </a:r>
            <a:r>
              <a:rPr lang="en-US" sz="1300" dirty="0" smtClean="0"/>
              <a:t> length in Water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λ</a:t>
            </a:r>
            <a:r>
              <a:rPr lang="en-US" sz="1300" b="1" dirty="0" smtClean="0"/>
              <a:t>	</a:t>
            </a:r>
            <a:r>
              <a:rPr lang="en-US" sz="1300" dirty="0" smtClean="0"/>
              <a:t>wavelength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*heat-conductivity coefficient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*activity, absolute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λ</a:t>
            </a:r>
            <a:r>
              <a:rPr lang="en-US" sz="1300" baseline="-25000" dirty="0" err="1" smtClean="0"/>
              <a:t>C</a:t>
            </a:r>
            <a:r>
              <a:rPr lang="en-US" sz="1300" dirty="0" smtClean="0"/>
              <a:t>=h/(</a:t>
            </a:r>
            <a:r>
              <a:rPr lang="en-US" sz="1300" dirty="0" err="1" smtClean="0"/>
              <a:t>mec</a:t>
            </a:r>
            <a:r>
              <a:rPr lang="en-US" sz="1300" dirty="0" smtClean="0"/>
              <a:t>) Compton wavelength		C = 2.426310238(16) x 10</a:t>
            </a:r>
            <a:r>
              <a:rPr lang="en-US" sz="1300" baseline="30000" dirty="0" smtClean="0"/>
              <a:t>-12</a:t>
            </a:r>
            <a:r>
              <a:rPr lang="en-US" sz="1300" dirty="0" smtClean="0"/>
              <a:t>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M</a:t>
            </a:r>
            <a:r>
              <a:rPr lang="en-US" sz="1300" dirty="0"/>
              <a:t>	molar mass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moment of force		</a:t>
            </a:r>
            <a:r>
              <a:rPr lang="en-US" sz="1300" dirty="0" smtClean="0"/>
              <a:t>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*magnetization</a:t>
            </a:r>
            <a:r>
              <a:rPr lang="en-US" sz="1300" dirty="0"/>
              <a:t>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Magnetic field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mutual inductance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Mega		1	</a:t>
            </a:r>
            <a:r>
              <a:rPr lang="en-US" sz="1300" dirty="0" smtClean="0"/>
              <a:t>	    </a:t>
            </a:r>
            <a:r>
              <a:rPr lang="en-US" sz="1300" dirty="0"/>
              <a:t>=10</a:t>
            </a:r>
            <a:r>
              <a:rPr lang="en-US" sz="1300" baseline="30000" dirty="0"/>
              <a:t>6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bending moment (symbol</a:t>
            </a:r>
            <a:r>
              <a:rPr lang="en-US" sz="1300" dirty="0" smtClean="0"/>
              <a:t>)				=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mach </a:t>
            </a:r>
            <a:r>
              <a:rPr lang="en-US" sz="1300" dirty="0" smtClean="0"/>
              <a:t>number		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mach </a:t>
            </a:r>
            <a:r>
              <a:rPr lang="en-US" sz="1300" dirty="0" smtClean="0"/>
              <a:t>speed		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/>
              <a:t>molal</a:t>
            </a:r>
            <a:r>
              <a:rPr lang="en-US" sz="1300" dirty="0"/>
              <a:t> (concentration</a:t>
            </a:r>
            <a:r>
              <a:rPr lang="en-US" sz="1300" dirty="0" smtClean="0"/>
              <a:t>)	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molecular weight (symbol</a:t>
            </a:r>
            <a:r>
              <a:rPr lang="en-US" sz="1300" dirty="0" smtClean="0"/>
              <a:t>)				?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mortality </a:t>
            </a:r>
            <a:r>
              <a:rPr lang="en-US" sz="1300" dirty="0" smtClean="0"/>
              <a:t>rate		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mutual inductance (symbol</a:t>
            </a:r>
            <a:r>
              <a:rPr lang="en-US" sz="1300" dirty="0" smtClean="0"/>
              <a:t>)				?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pitching moment (symbol</a:t>
            </a:r>
            <a:r>
              <a:rPr lang="en-US" sz="1300" dirty="0" smtClean="0"/>
              <a:t>)				?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refractive modulus (symbol</a:t>
            </a:r>
            <a:r>
              <a:rPr lang="en-US" sz="1300" dirty="0" smtClean="0"/>
              <a:t>)				?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thousand (symbol</a:t>
            </a:r>
            <a:r>
              <a:rPr lang="en-US" sz="1300" dirty="0" smtClean="0"/>
              <a:t>)					?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ME	</a:t>
            </a:r>
            <a:r>
              <a:rPr lang="en-US" sz="1300" dirty="0" err="1"/>
              <a:t>smass</a:t>
            </a:r>
            <a:r>
              <a:rPr lang="en-US" sz="1300" dirty="0"/>
              <a:t> of Earth			C = 5.97 x 10</a:t>
            </a:r>
            <a:r>
              <a:rPr lang="en-US" sz="1300" baseline="30000" dirty="0"/>
              <a:t>24</a:t>
            </a:r>
            <a:r>
              <a:rPr lang="en-US" sz="1300" dirty="0"/>
              <a:t> kg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m	total mass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molecular mass		</a:t>
            </a:r>
            <a:r>
              <a:rPr lang="en-US" sz="1300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 smtClean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molarity</a:t>
            </a:r>
            <a:r>
              <a:rPr lang="en-US" sz="1300" dirty="0" smtClean="0"/>
              <a:t>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*magnification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*mass (symbol)				?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*difference of </a:t>
            </a:r>
            <a:r>
              <a:rPr lang="en-US" sz="1300" dirty="0" err="1" smtClean="0"/>
              <a:t>meriodional</a:t>
            </a:r>
            <a:r>
              <a:rPr lang="en-US" sz="1300" dirty="0" smtClean="0"/>
              <a:t> parts (symbol)		?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*magnetic dipole moment (symbol)		?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*mega	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 *meg-ohm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 *mile	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 *</a:t>
            </a:r>
            <a:r>
              <a:rPr lang="en-US" sz="1300" dirty="0" err="1" smtClean="0"/>
              <a:t>milli</a:t>
            </a:r>
            <a:r>
              <a:rPr lang="en-US" sz="1300" dirty="0" smtClean="0"/>
              <a:t>- (thousandth)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 *modulation coefficient (symbol)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 </a:t>
            </a:r>
            <a:r>
              <a:rPr lang="en-US" sz="1300" dirty="0" err="1" smtClean="0"/>
              <a:t>molal</a:t>
            </a:r>
            <a:r>
              <a:rPr lang="en-US" sz="1300" dirty="0" smtClean="0"/>
              <a:t> (concentration)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 *molar	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******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m</a:t>
            </a:r>
            <a:r>
              <a:rPr lang="en-US" sz="1300" baseline="-25000" dirty="0" err="1" smtClean="0"/>
              <a:t>N</a:t>
            </a:r>
            <a:r>
              <a:rPr lang="en-US" sz="1300" b="1" dirty="0" smtClean="0"/>
              <a:t> </a:t>
            </a:r>
            <a:r>
              <a:rPr lang="en-US" sz="1300" dirty="0" smtClean="0"/>
              <a:t>particle mass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m</a:t>
            </a:r>
            <a:r>
              <a:rPr lang="en-US" sz="1300" baseline="-25000" dirty="0" smtClean="0"/>
              <a:t>u</a:t>
            </a:r>
            <a:r>
              <a:rPr lang="en-US" sz="1300" dirty="0" smtClean="0"/>
              <a:t> Atomic mass constant			C = 1.66053886(28) X 10</a:t>
            </a:r>
            <a:r>
              <a:rPr lang="en-US" sz="1300" baseline="30000" dirty="0" smtClean="0"/>
              <a:t>-27</a:t>
            </a:r>
            <a:r>
              <a:rPr lang="en-US" sz="1300" dirty="0" smtClean="0"/>
              <a:t> kg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m</a:t>
            </a:r>
            <a:r>
              <a:rPr lang="en-US" sz="1300" baseline="-25000" dirty="0" err="1" smtClean="0"/>
              <a:t>B</a:t>
            </a:r>
            <a:r>
              <a:rPr lang="en-US" sz="1300" dirty="0" smtClean="0"/>
              <a:t> Bohr </a:t>
            </a:r>
            <a:r>
              <a:rPr lang="en-US" sz="1300" dirty="0" err="1" smtClean="0"/>
              <a:t>magneton</a:t>
            </a:r>
            <a:r>
              <a:rPr lang="en-US" sz="1300" dirty="0" smtClean="0"/>
              <a:t>	 = </a:t>
            </a:r>
            <a:r>
              <a:rPr lang="en-US" sz="1300" b="1" dirty="0" smtClean="0"/>
              <a:t>eh/(2m</a:t>
            </a:r>
            <a:r>
              <a:rPr lang="en-US" sz="1300" b="1" baseline="-25000" dirty="0" smtClean="0"/>
              <a:t>e</a:t>
            </a:r>
            <a:r>
              <a:rPr lang="en-US" sz="1300" b="1" dirty="0" smtClean="0"/>
              <a:t>)</a:t>
            </a:r>
            <a:r>
              <a:rPr lang="en-US" sz="1300" dirty="0" smtClean="0"/>
              <a:t>		C = 9.27400949(80) x 10</a:t>
            </a:r>
            <a:r>
              <a:rPr lang="en-US" sz="1300" baseline="30000" dirty="0" smtClean="0"/>
              <a:t>-24J</a:t>
            </a:r>
            <a:r>
              <a:rPr lang="en-US" sz="1300" dirty="0" smtClean="0"/>
              <a:t>/T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μ 	Joule-Thomson </a:t>
            </a:r>
            <a:r>
              <a:rPr lang="en-US" sz="1300" dirty="0" err="1" smtClean="0"/>
              <a:t>coefcficient</a:t>
            </a:r>
            <a:r>
              <a:rPr lang="en-US" sz="1300" dirty="0" smtClean="0"/>
              <a:t>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*dipole moment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*vacuum permeability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*ionic strength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*chemical potential 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*micron (symbol)				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Micro				    = 10</a:t>
            </a:r>
            <a:r>
              <a:rPr lang="en-US" sz="1300" baseline="30000" dirty="0" smtClean="0"/>
              <a:t>-6 </a:t>
            </a: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300" dirty="0" smtClean="0"/>
              <a:t>   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μo</a:t>
            </a:r>
            <a:r>
              <a:rPr lang="en-US" sz="1300" dirty="0" smtClean="0"/>
              <a:t>	*vacuum permeability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 permeability constant		C=1.2566370614…x 10</a:t>
            </a:r>
            <a:r>
              <a:rPr lang="en-US" sz="1300" baseline="30000" dirty="0" smtClean="0"/>
              <a:t>-6</a:t>
            </a:r>
            <a:r>
              <a:rPr lang="en-US" sz="1300" dirty="0" smtClean="0"/>
              <a:t> H/m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μo</a:t>
            </a:r>
            <a:r>
              <a:rPr lang="en-US" sz="1300" dirty="0" smtClean="0"/>
              <a:t> /4</a:t>
            </a:r>
            <a:r>
              <a:rPr lang="en-US" sz="1300" dirty="0" smtClean="0">
                <a:sym typeface="Symbol"/>
              </a:rPr>
              <a:t></a:t>
            </a:r>
            <a:r>
              <a:rPr lang="en-US" sz="1300" dirty="0" smtClean="0"/>
              <a:t>				C = 1.00 x 10</a:t>
            </a:r>
            <a:r>
              <a:rPr lang="en-US" sz="1300" baseline="30000" dirty="0" smtClean="0"/>
              <a:t>-7</a:t>
            </a:r>
            <a:r>
              <a:rPr lang="en-US" sz="1300" dirty="0" smtClean="0"/>
              <a:t> H/m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μ</a:t>
            </a:r>
            <a:r>
              <a:rPr lang="en-US" sz="1300" baseline="-25000" dirty="0" err="1" smtClean="0"/>
              <a:t>o</a:t>
            </a:r>
            <a:r>
              <a:rPr lang="en-US" sz="1300" dirty="0" smtClean="0"/>
              <a:t>	*vacuum permeability		C = 1.2566370614 x 10</a:t>
            </a:r>
            <a:r>
              <a:rPr lang="en-US" sz="1300" baseline="30000" dirty="0" smtClean="0"/>
              <a:t>-6</a:t>
            </a:r>
            <a:r>
              <a:rPr lang="en-US" sz="1300" dirty="0" smtClean="0"/>
              <a:t>T.m/A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*magnetic constant (permeability of free space)	C=4π x 10</a:t>
            </a:r>
            <a:r>
              <a:rPr lang="en-US" sz="1300" baseline="30000" dirty="0" smtClean="0"/>
              <a:t>-7</a:t>
            </a:r>
            <a:r>
              <a:rPr lang="en-US" sz="1300" dirty="0" smtClean="0"/>
              <a:t>N/A</a:t>
            </a:r>
            <a:r>
              <a:rPr lang="en-US" sz="1300" baseline="30000" dirty="0" smtClean="0"/>
              <a:t>2</a:t>
            </a:r>
            <a:r>
              <a:rPr lang="en-US" sz="1300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m</a:t>
            </a:r>
            <a:r>
              <a:rPr lang="en-US" sz="1300" baseline="-25000" dirty="0" smtClean="0"/>
              <a:t>e</a:t>
            </a:r>
            <a:r>
              <a:rPr lang="en-US" sz="1300" dirty="0" smtClean="0"/>
              <a:t>   electron rest mass			C = 9.1093826(16) x 10</a:t>
            </a:r>
            <a:r>
              <a:rPr lang="en-US" sz="1300" baseline="30000" dirty="0" smtClean="0"/>
              <a:t>-31</a:t>
            </a:r>
            <a:r>
              <a:rPr lang="en-US" sz="1300" dirty="0" smtClean="0"/>
              <a:t> kg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m</a:t>
            </a:r>
            <a:r>
              <a:rPr lang="en-US" sz="1300" baseline="-25000" dirty="0" smtClean="0"/>
              <a:t>p</a:t>
            </a:r>
            <a:r>
              <a:rPr lang="en-US" sz="1300" dirty="0" smtClean="0"/>
              <a:t>   proton rest mass			C =1.67262171(29) x 10</a:t>
            </a:r>
            <a:r>
              <a:rPr lang="en-US" sz="1300" baseline="30000" dirty="0" smtClean="0"/>
              <a:t>-27</a:t>
            </a:r>
            <a:r>
              <a:rPr lang="en-US" sz="1300" dirty="0" smtClean="0"/>
              <a:t> kg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m</a:t>
            </a:r>
            <a:r>
              <a:rPr lang="en-US" sz="1300" baseline="-25000" dirty="0" err="1" smtClean="0"/>
              <a:t>n</a:t>
            </a:r>
            <a:r>
              <a:rPr lang="en-US" sz="1300" dirty="0" smtClean="0"/>
              <a:t>   neutron rest mass			C = 1.67492728(29) x 10</a:t>
            </a:r>
            <a:r>
              <a:rPr lang="en-US" sz="1300" baseline="30000" dirty="0" smtClean="0"/>
              <a:t>-27</a:t>
            </a:r>
            <a:r>
              <a:rPr lang="en-US" sz="1300" dirty="0" smtClean="0"/>
              <a:t> kg		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N	particle number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*Newton (Force)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*molecule number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Ν	Avogadro’s number			C = 6.0221415(10) x 10</a:t>
            </a:r>
            <a:r>
              <a:rPr lang="en-US" sz="1300" baseline="30000" dirty="0" smtClean="0"/>
              <a:t>23</a:t>
            </a:r>
            <a:r>
              <a:rPr lang="en-US" sz="1300" dirty="0" smtClean="0"/>
              <a:t>/mole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Ν</a:t>
            </a:r>
            <a:r>
              <a:rPr lang="en-US" sz="1300" baseline="-25000" dirty="0" err="1" smtClean="0"/>
              <a:t>A</a:t>
            </a:r>
            <a:r>
              <a:rPr lang="en-US" sz="1300" dirty="0" err="1" smtClean="0"/>
              <a:t>Avogadro’s</a:t>
            </a:r>
            <a:r>
              <a:rPr lang="en-US" sz="1300" dirty="0" smtClean="0"/>
              <a:t> number			C = 6.0221415(10) x 10</a:t>
            </a:r>
            <a:r>
              <a:rPr lang="en-US" sz="1300" baseline="30000" dirty="0" smtClean="0"/>
              <a:t>23</a:t>
            </a:r>
            <a:r>
              <a:rPr lang="en-US" sz="1300" dirty="0" smtClean="0"/>
              <a:t>/mole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Ν</a:t>
            </a:r>
            <a:r>
              <a:rPr lang="en-US" sz="1300" baseline="-25000" dirty="0" err="1" smtClean="0"/>
              <a:t>o</a:t>
            </a:r>
            <a:r>
              <a:rPr lang="en-US" sz="1300" dirty="0" err="1" smtClean="0"/>
              <a:t>Avogadro’s</a:t>
            </a:r>
            <a:r>
              <a:rPr lang="en-US" sz="1300" dirty="0" smtClean="0"/>
              <a:t> number 			C = 6.0221415(10) x 10</a:t>
            </a:r>
            <a:r>
              <a:rPr lang="en-US" sz="1300" baseline="30000" dirty="0" smtClean="0"/>
              <a:t>23</a:t>
            </a:r>
            <a:r>
              <a:rPr lang="en-US" sz="1300" dirty="0" smtClean="0"/>
              <a:t>/mole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Ν</a:t>
            </a:r>
            <a:r>
              <a:rPr lang="en-US" sz="1300" b="1" baseline="-25000" dirty="0" smtClean="0"/>
              <a:t>L</a:t>
            </a:r>
            <a:r>
              <a:rPr lang="en-US" sz="1300" dirty="0" smtClean="0"/>
              <a:t>	</a:t>
            </a:r>
            <a:r>
              <a:rPr lang="en-US" sz="1300" dirty="0" err="1" smtClean="0"/>
              <a:t>Loschmidt</a:t>
            </a:r>
            <a:r>
              <a:rPr lang="en-US" sz="1300" dirty="0" smtClean="0"/>
              <a:t> constant			C = 2.6867774(47) x 10</a:t>
            </a:r>
            <a:r>
              <a:rPr lang="en-US" sz="1300" baseline="30000" dirty="0" smtClean="0"/>
              <a:t>25</a:t>
            </a:r>
            <a:r>
              <a:rPr lang="en-US" sz="1300" dirty="0" smtClean="0"/>
              <a:t> m</a:t>
            </a:r>
            <a:r>
              <a:rPr lang="en-US" sz="1300" baseline="30000" dirty="0" smtClean="0"/>
              <a:t>-3</a:t>
            </a: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n	refraction index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*moles number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polytrope</a:t>
            </a:r>
            <a:r>
              <a:rPr lang="en-US" sz="1300" dirty="0" smtClean="0"/>
              <a:t> exponent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*substance quantity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nano</a:t>
            </a:r>
            <a:r>
              <a:rPr lang="en-US" sz="1300" dirty="0" smtClean="0"/>
              <a:t>				= 10</a:t>
            </a:r>
            <a:r>
              <a:rPr lang="en-US" sz="1300" baseline="30000" dirty="0" smtClean="0"/>
              <a:t>-9</a:t>
            </a: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η</a:t>
            </a:r>
            <a:r>
              <a:rPr lang="en-US" sz="1300" dirty="0"/>
              <a:t>	viscosity	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efficiency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/>
              <a:t>over potential		</a:t>
            </a:r>
            <a:r>
              <a:rPr lang="en-US" sz="1300" dirty="0" smtClean="0"/>
              <a:t>V</a:t>
            </a:r>
            <a:endParaRPr lang="en-US" sz="1300" dirty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*Eta						symbol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/>
              <a:t>ηc</a:t>
            </a:r>
            <a:r>
              <a:rPr lang="en-US" sz="1300" dirty="0"/>
              <a:t>	Carnot cycle efficiency	</a:t>
            </a:r>
            <a:r>
              <a:rPr lang="en-US" sz="1300" dirty="0" smtClean="0"/>
              <a:t>V</a:t>
            </a: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/>
              <a:t>P	power	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8694738" cy="765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*1862	Age 3, </a:t>
            </a:r>
            <a:r>
              <a:rPr lang="en-US" sz="1800" b="1" dirty="0"/>
              <a:t>taught himself to read</a:t>
            </a:r>
          </a:p>
          <a:p>
            <a:r>
              <a:rPr lang="en-US" sz="1800" dirty="0"/>
              <a:t>*1867	Age 8 entered cathedral school, starting in </a:t>
            </a:r>
            <a:r>
              <a:rPr lang="en-US" sz="1800" b="1" dirty="0"/>
              <a:t>5</a:t>
            </a:r>
            <a:r>
              <a:rPr lang="en-US" sz="1800" b="1" baseline="30000" dirty="0"/>
              <a:t>th</a:t>
            </a:r>
            <a:r>
              <a:rPr lang="en-US" sz="1800" b="1" dirty="0"/>
              <a:t> grade</a:t>
            </a:r>
          </a:p>
          <a:p>
            <a:r>
              <a:rPr lang="en-US" sz="1800" dirty="0"/>
              <a:t>*1876	Age 17 graduated youngest/most able student</a:t>
            </a:r>
          </a:p>
          <a:p>
            <a:r>
              <a:rPr lang="en-US" sz="1800" dirty="0"/>
              <a:t>	-entered University of Uppsala to study: Mathematics, chemistry &amp; physics</a:t>
            </a:r>
          </a:p>
          <a:p>
            <a:r>
              <a:rPr lang="en-US" sz="1800" dirty="0"/>
              <a:t>*1878	BS Chemistry University Uppsala</a:t>
            </a:r>
          </a:p>
          <a:p>
            <a:r>
              <a:rPr lang="en-US" sz="1800" dirty="0"/>
              <a:t>*1881	began electromotive force measurements in spark discharges for MS</a:t>
            </a:r>
          </a:p>
          <a:p>
            <a:r>
              <a:rPr lang="en-US" sz="1800" dirty="0"/>
              <a:t>*1884	-MS, </a:t>
            </a:r>
            <a:r>
              <a:rPr lang="en-US" sz="1800" i="1" dirty="0"/>
              <a:t>Recherches sur la conductibilite galvanique des electrolytes 	</a:t>
            </a:r>
            <a:r>
              <a:rPr lang="en-US" sz="1800" dirty="0"/>
              <a:t>(</a:t>
            </a:r>
            <a:r>
              <a:rPr lang="en-US" sz="1800" u="sng" dirty="0"/>
              <a:t>Investigations on the galvanic conductivity of electrolytes</a:t>
            </a:r>
            <a:r>
              <a:rPr lang="en-US" sz="1800" dirty="0"/>
              <a:t>)</a:t>
            </a:r>
          </a:p>
          <a:p>
            <a:r>
              <a:rPr lang="en-US" sz="1800" dirty="0"/>
              <a:t>	-PhD Physical Chemistry, University of Uppsala</a:t>
            </a:r>
          </a:p>
          <a:p>
            <a:r>
              <a:rPr lang="en-US" sz="1800" dirty="0"/>
              <a:t>	amount of radiated heat remains trapped</a:t>
            </a:r>
          </a:p>
          <a:p>
            <a:r>
              <a:rPr lang="en-US" sz="1800" dirty="0"/>
              <a:t>*1886 – ’87	Scholar: Physics, University of Riga</a:t>
            </a:r>
          </a:p>
          <a:p>
            <a:r>
              <a:rPr lang="en-US" sz="1800" dirty="0"/>
              <a:t>i.e.   Dissolved electrolytes become split/dissociated into opposite charged ions (+/-) </a:t>
            </a:r>
            <a:r>
              <a:rPr lang="en-US" sz="1800" b="1" dirty="0"/>
              <a:t>ELECTROLYTIC DISSOSCIATION.  </a:t>
            </a:r>
            <a:r>
              <a:rPr lang="en-US" sz="1800" dirty="0"/>
              <a:t>Degree of dissociation dependant upon substance nature/concentration, i.e. more in greater dilution.  Ions carried electric current (electrolysis), also chemical activity.</a:t>
            </a:r>
          </a:p>
          <a:p>
            <a:r>
              <a:rPr lang="en-US" sz="1800" dirty="0"/>
              <a:t>Relation all molecules dissolved  = </a:t>
            </a:r>
            <a:r>
              <a:rPr lang="en-US" sz="2800" b="1" i="1" dirty="0"/>
              <a:t>activity constant!</a:t>
            </a:r>
          </a:p>
          <a:p>
            <a:r>
              <a:rPr lang="en-US" sz="1800" dirty="0"/>
              <a:t>*Proved electrolytic  dissociation on osmotic pressure, i.e. Lowering freezing points/raising boiling points containing electrolytes</a:t>
            </a:r>
          </a:p>
          <a:p>
            <a:r>
              <a:rPr lang="en-US" sz="1800" dirty="0"/>
              <a:t>*Later studied importance in biological problems , i.e. relationship between toxins &amp; antitoxins, serum therapy , digestion role  and absorption for gastric pancreatic juices.  Paramount importance of electrolytic dissociation theory is today widely accepted, even with necessary modifications. </a:t>
            </a:r>
          </a:p>
          <a:p>
            <a:r>
              <a:rPr lang="en-US" sz="1800" dirty="0"/>
              <a:t>*1887 – ’88	Scholar: Physics, University of Leipzig</a:t>
            </a:r>
          </a:p>
          <a:p>
            <a:r>
              <a:rPr lang="en-US" sz="1800" dirty="0"/>
              <a:t>*1888 – ’89	Scholar: Physics, University of Wurzburg</a:t>
            </a:r>
          </a:p>
          <a:p>
            <a:endParaRPr lang="en-US" sz="1800" dirty="0"/>
          </a:p>
          <a:p>
            <a:r>
              <a:rPr lang="en-US" sz="1800" dirty="0"/>
              <a:t>	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286000" y="2413000"/>
            <a:ext cx="4572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*pressure	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P</a:t>
            </a:r>
            <a:r>
              <a:rPr lang="en-US" sz="1300" baseline="-25000" dirty="0" smtClean="0"/>
              <a:t>o</a:t>
            </a:r>
            <a:r>
              <a:rPr lang="en-US" sz="1300" dirty="0" smtClean="0"/>
              <a:t> Standard Pressure			C = 101.325 </a:t>
            </a:r>
            <a:r>
              <a:rPr lang="en-US" sz="1300" dirty="0" err="1" smtClean="0"/>
              <a:t>kPa</a:t>
            </a:r>
            <a:endParaRPr lang="en-US" sz="1300" dirty="0" smtClean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*dielectric polarization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peta</a:t>
            </a:r>
            <a:r>
              <a:rPr lang="en-US" sz="1300" dirty="0" smtClean="0"/>
              <a:t>			  	    =10</a:t>
            </a:r>
            <a:r>
              <a:rPr lang="en-US" sz="1300" baseline="30000" dirty="0" smtClean="0"/>
              <a:t>15</a:t>
            </a: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Pa Pascal (pressure) 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p	pressure  		V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*&lt;specific&gt;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*statistical weight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</a:t>
            </a:r>
            <a:r>
              <a:rPr lang="en-US" sz="1300" dirty="0" err="1" smtClean="0"/>
              <a:t>pico</a:t>
            </a:r>
            <a:r>
              <a:rPr lang="en-US" sz="1300" dirty="0" smtClean="0"/>
              <a:t>				    =10</a:t>
            </a:r>
            <a:r>
              <a:rPr lang="en-US" sz="1300" baseline="30000" dirty="0" smtClean="0"/>
              <a:t>-12</a:t>
            </a: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pc	critical pressure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p</a:t>
            </a:r>
            <a:r>
              <a:rPr lang="en-US" sz="1300" b="1" baseline="-25000" dirty="0" err="1" smtClean="0"/>
              <a:t>D</a:t>
            </a:r>
            <a:r>
              <a:rPr lang="en-US" sz="1300" b="1" baseline="-25000" dirty="0" smtClean="0"/>
              <a:t>	</a:t>
            </a:r>
            <a:r>
              <a:rPr lang="en-US" sz="1300" dirty="0" smtClean="0"/>
              <a:t>partial pressure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pn</a:t>
            </a:r>
            <a:r>
              <a:rPr lang="en-US" sz="1300" dirty="0" smtClean="0"/>
              <a:t>	standard pressure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ps</a:t>
            </a:r>
            <a:r>
              <a:rPr lang="en-US" sz="1300" dirty="0" smtClean="0"/>
              <a:t>	saturated-vapor pressure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ρ	charge density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resitivity</a:t>
            </a:r>
            <a:r>
              <a:rPr lang="en-US" sz="1300" dirty="0" smtClean="0"/>
              <a:t>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*reflection factor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*density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*rho		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ρm</a:t>
            </a:r>
            <a:r>
              <a:rPr lang="en-US" sz="1300" dirty="0" smtClean="0"/>
              <a:t> molar density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ρN</a:t>
            </a:r>
            <a:r>
              <a:rPr lang="en-US" sz="1300" dirty="0" smtClean="0"/>
              <a:t>	particle density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*radiant power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*flux of light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(phi) ф radiant power		V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*flux of light  (</a:t>
            </a:r>
            <a:r>
              <a:rPr lang="en-US" sz="1300" dirty="0" err="1" smtClean="0"/>
              <a:t>dФ</a:t>
            </a:r>
            <a:r>
              <a:rPr lang="en-US" sz="1300" dirty="0" smtClean="0"/>
              <a:t>/</a:t>
            </a:r>
            <a:r>
              <a:rPr lang="en-US" sz="1300" dirty="0" err="1" smtClean="0"/>
              <a:t>dω</a:t>
            </a:r>
            <a:r>
              <a:rPr lang="en-US" sz="1300" dirty="0" smtClean="0"/>
              <a:t>)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(phi)  φ, ф, Ф	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*plane angle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*relative moisture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*heat flow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8229600" cy="58975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(psi )Ψ, ψ, Ψ</a:t>
            </a:r>
            <a:r>
              <a:rPr lang="en-US" sz="1300" b="1" dirty="0" smtClean="0"/>
              <a:t>			</a:t>
            </a:r>
            <a:r>
              <a:rPr lang="en-US" sz="1300" dirty="0" smtClean="0"/>
              <a:t>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*plane angle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π	3.1415967			C = 3.1415927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*osmotic pressure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Q	heat			V 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*equilibrium product or quotient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*quantity of electricity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*quantity of Light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*partition function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Q</a:t>
            </a:r>
            <a:r>
              <a:rPr lang="en-US" sz="1300" baseline="-25000" dirty="0" err="1" smtClean="0"/>
              <a:t>vap</a:t>
            </a:r>
            <a:r>
              <a:rPr lang="en-US" sz="1300" baseline="-25000" dirty="0" smtClean="0"/>
              <a:t>	</a:t>
            </a:r>
            <a:r>
              <a:rPr lang="en-US" sz="1300" dirty="0" smtClean="0"/>
              <a:t> heart of vaporization of water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q	heat	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q</a:t>
            </a:r>
            <a:r>
              <a:rPr lang="en-US" sz="1300" baseline="-25000" dirty="0" err="1" smtClean="0"/>
              <a:t>th</a:t>
            </a:r>
            <a:r>
              <a:rPr lang="en-US" sz="1300" dirty="0" smtClean="0"/>
              <a:t>	heat-flow density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qs</a:t>
            </a:r>
            <a:r>
              <a:rPr lang="en-US" sz="1300" dirty="0" smtClean="0"/>
              <a:t>	solar constant			C = 8.31441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R	gas constant			C = 8.314472(15)J/</a:t>
            </a:r>
            <a:r>
              <a:rPr lang="en-US" sz="1300" dirty="0" err="1" smtClean="0"/>
              <a:t>mole.K</a:t>
            </a:r>
            <a:endParaRPr lang="en-US" sz="1300" dirty="0" smtClean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*resistance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Rydberg</a:t>
            </a:r>
            <a:r>
              <a:rPr lang="en-US" sz="1300" dirty="0" smtClean="0"/>
              <a:t> constant	9y978		C = 1.0974 x 10</a:t>
            </a:r>
            <a:r>
              <a:rPr lang="en-US" sz="1300" baseline="30000" dirty="0" smtClean="0"/>
              <a:t>7</a:t>
            </a:r>
            <a:r>
              <a:rPr lang="en-US" sz="1300" dirty="0" smtClean="0"/>
              <a:t>/m.0974 x 107/mp8C789y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R</a:t>
            </a:r>
            <a:r>
              <a:rPr lang="en-US" sz="1300" baseline="-25000" dirty="0" smtClean="0"/>
              <a:t>G 	 </a:t>
            </a:r>
            <a:r>
              <a:rPr lang="en-US" sz="1300" dirty="0" smtClean="0"/>
              <a:t>radius of gyration of a polymer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R</a:t>
            </a:r>
            <a:r>
              <a:rPr lang="en-US" sz="1300" baseline="-25000" dirty="0" smtClean="0"/>
              <a:t>E	</a:t>
            </a:r>
            <a:r>
              <a:rPr lang="en-US" sz="1300" dirty="0" smtClean="0"/>
              <a:t>radius of Earth			C = 6371 km = 3959 mi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R</a:t>
            </a:r>
            <a:r>
              <a:rPr lang="en-US" sz="1300" baseline="-25000" dirty="0" smtClean="0"/>
              <a:t>s</a:t>
            </a:r>
            <a:r>
              <a:rPr lang="en-US" sz="1300" dirty="0" smtClean="0"/>
              <a:t>	specific gas constant			C = 8.314472(15) J/</a:t>
            </a:r>
            <a:r>
              <a:rPr lang="en-US" sz="1300" dirty="0" err="1" smtClean="0"/>
              <a:t>mol.K</a:t>
            </a:r>
            <a:r>
              <a:rPr lang="en-US" sz="13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R</a:t>
            </a:r>
            <a:r>
              <a:rPr lang="en-US" sz="1300" baseline="-25000" dirty="0" smtClean="0"/>
              <a:t>G	</a:t>
            </a:r>
            <a:r>
              <a:rPr lang="en-US" sz="1300" dirty="0" smtClean="0"/>
              <a:t> radius of gyration of a polymer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Rth</a:t>
            </a:r>
            <a:r>
              <a:rPr lang="en-US" sz="1300" dirty="0" smtClean="0"/>
              <a:t> 	 thermal resistance			C =  #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r	refractivity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*radius	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rxn</a:t>
            </a:r>
            <a:r>
              <a:rPr lang="en-US" sz="1300" dirty="0" smtClean="0"/>
              <a:t> rate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S	entropy (Gibbs η)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*area	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S </a:t>
            </a:r>
            <a:r>
              <a:rPr lang="en-US" sz="1300" dirty="0"/>
              <a:t>&lt;specific entropy&gt;                                    </a:t>
            </a:r>
            <a:r>
              <a:rPr lang="en-US" sz="1300" dirty="0" smtClean="0"/>
              <a:t> 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 rtlCol="0">
            <a:noAutofit/>
          </a:bodyPr>
          <a:lstStyle/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*path, arc length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*arc length (contour length)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*sedimentation coefficient			#	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*wall thickness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rxn</a:t>
            </a:r>
            <a:r>
              <a:rPr lang="en-US" sz="1300" dirty="0" smtClean="0"/>
              <a:t> rate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σ </a:t>
            </a:r>
            <a:r>
              <a:rPr lang="en-US" sz="1300" dirty="0" err="1" smtClean="0"/>
              <a:t>Stehan</a:t>
            </a:r>
            <a:r>
              <a:rPr lang="en-US" sz="1300" dirty="0" smtClean="0"/>
              <a:t>-Boltzmann constant		C= 5.670400(40) x 10</a:t>
            </a:r>
            <a:r>
              <a:rPr lang="en-US" sz="1300" baseline="30000" dirty="0" smtClean="0"/>
              <a:t>-8</a:t>
            </a:r>
            <a:r>
              <a:rPr lang="en-US" sz="1300" dirty="0" smtClean="0"/>
              <a:t>W/m</a:t>
            </a:r>
            <a:r>
              <a:rPr lang="en-US" sz="1300" baseline="30000" dirty="0" smtClean="0"/>
              <a:t>2</a:t>
            </a:r>
            <a:r>
              <a:rPr lang="en-US" sz="1300" dirty="0" smtClean="0"/>
              <a:t>.K</a:t>
            </a:r>
            <a:r>
              <a:rPr lang="en-US" sz="1300" baseline="30000" dirty="0" smtClean="0"/>
              <a:t>4</a:t>
            </a:r>
            <a:endParaRPr lang="en-US" sz="1300" dirty="0" smtClean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*cross-section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*symmetry number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*traction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*surface tension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*molecule diameter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*surface charge density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*wavelength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T	Temperature, absolute		C = -273,10 C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*period, or other </a:t>
            </a:r>
            <a:r>
              <a:rPr lang="en-US" sz="1300" dirty="0" err="1" smtClean="0"/>
              <a:t>chacteristic</a:t>
            </a:r>
            <a:r>
              <a:rPr lang="en-US" sz="1300" dirty="0" smtClean="0"/>
              <a:t> interval  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*Transmittance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*Transport number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Tera</a:t>
            </a:r>
            <a:r>
              <a:rPr lang="en-US" sz="1300" dirty="0" smtClean="0"/>
              <a:t>			    	    = 10</a:t>
            </a:r>
            <a:r>
              <a:rPr lang="en-US" sz="1300" baseline="30000" dirty="0" smtClean="0"/>
              <a:t>12</a:t>
            </a: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Tc</a:t>
            </a:r>
            <a:r>
              <a:rPr lang="en-US" sz="1300" dirty="0" smtClean="0"/>
              <a:t>	critical temperature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*temperature, cold bath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Th</a:t>
            </a:r>
            <a:r>
              <a:rPr lang="en-US" sz="1300" dirty="0" smtClean="0"/>
              <a:t> temperature, heat bath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Ti inversion temperature, 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*Joule-Thomson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Tn</a:t>
            </a:r>
            <a:r>
              <a:rPr lang="en-US" sz="1300" dirty="0" smtClean="0"/>
              <a:t> standard temperature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t	time	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*period, or other </a:t>
            </a:r>
            <a:r>
              <a:rPr lang="en-US" sz="1300" dirty="0" err="1" smtClean="0"/>
              <a:t>chacteristic</a:t>
            </a:r>
            <a:r>
              <a:rPr lang="en-US" sz="1300" dirty="0" smtClean="0"/>
              <a:t> interval  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*temperature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*electric potential		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rtlCol="0">
            <a:noAutofit/>
          </a:bodyPr>
          <a:lstStyle/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*volume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</a:t>
            </a:r>
            <a:r>
              <a:rPr lang="en-US" sz="1300" dirty="0" err="1" smtClean="0"/>
              <a:t>stoichiometric</a:t>
            </a:r>
            <a:r>
              <a:rPr lang="en-US" sz="1300" dirty="0" smtClean="0"/>
              <a:t> </a:t>
            </a:r>
            <a:r>
              <a:rPr lang="en-US" sz="1300" dirty="0" err="1" smtClean="0"/>
              <a:t>molc</a:t>
            </a:r>
            <a:r>
              <a:rPr lang="en-US" sz="1300" dirty="0" smtClean="0"/>
              <a:t>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*kinematic viscosity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*transport number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τ	transmittance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*transmission factor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*collision time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*shear stress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θ	</a:t>
            </a:r>
            <a:r>
              <a:rPr lang="en-US" sz="1300" dirty="0" smtClean="0"/>
              <a:t>characteristic temperature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*angle of contact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*plane angle		V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	</a:t>
            </a:r>
            <a:r>
              <a:rPr lang="en-US" sz="1300" b="1" dirty="0" smtClean="0"/>
              <a:t>U = internal energy	V		</a:t>
            </a:r>
            <a:endParaRPr lang="en-US" sz="1300" dirty="0" smtClean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     *potential Energy, e.g. gravity  V</a:t>
            </a:r>
            <a:endParaRPr lang="en-US" sz="1300" dirty="0" smtClean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     *total energy  (Gibbs ε)	V</a:t>
            </a:r>
            <a:endParaRPr lang="en-US" sz="1300" dirty="0" smtClean="0"/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     *velocity		V</a:t>
            </a: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U = speed of a molecule, also written v	</a:t>
            </a:r>
            <a:r>
              <a:rPr lang="en-US" sz="1300" b="1" dirty="0" err="1" smtClean="0"/>
              <a:t>V</a:t>
            </a: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     *</a:t>
            </a:r>
            <a:r>
              <a:rPr lang="en-US" sz="1300" b="1" dirty="0" err="1" smtClean="0"/>
              <a:t>u.stretch</a:t>
            </a:r>
            <a:r>
              <a:rPr lang="en-US" sz="1300" b="1" dirty="0" smtClean="0"/>
              <a:t> (extensional deformation of a rod)  V</a:t>
            </a: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V	volume	(spherical volume= 4/3πr3)	V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*electric potential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</a:t>
            </a:r>
            <a:r>
              <a:rPr lang="en-US" sz="1300" dirty="0" err="1" smtClean="0"/>
              <a:t>Vmmolar</a:t>
            </a:r>
            <a:r>
              <a:rPr lang="en-US" sz="1300" dirty="0" smtClean="0"/>
              <a:t> volume	@ </a:t>
            </a:r>
            <a:r>
              <a:rPr lang="en-US" sz="1300" dirty="0" err="1" smtClean="0"/>
              <a:t>stp</a:t>
            </a:r>
            <a:r>
              <a:rPr lang="en-US" sz="1300" dirty="0" smtClean="0"/>
              <a:t>		C= 2.241 x 10</a:t>
            </a:r>
            <a:r>
              <a:rPr lang="en-US" sz="1300" baseline="30000" dirty="0" smtClean="0"/>
              <a:t>-2</a:t>
            </a:r>
            <a:r>
              <a:rPr lang="en-US" sz="1300" dirty="0" smtClean="0"/>
              <a:t> m</a:t>
            </a:r>
            <a:r>
              <a:rPr lang="en-US" sz="1300" baseline="30000" dirty="0" smtClean="0"/>
              <a:t>3</a:t>
            </a:r>
            <a:r>
              <a:rPr lang="en-US" sz="1300" dirty="0" smtClean="0"/>
              <a:t>mol</a:t>
            </a:r>
            <a:r>
              <a:rPr lang="en-US" sz="1300" baseline="30000" dirty="0" smtClean="0"/>
              <a:t>-1</a:t>
            </a:r>
            <a:r>
              <a:rPr lang="en-US" sz="1300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</a:t>
            </a:r>
            <a:r>
              <a:rPr lang="en-US" sz="1300" dirty="0" err="1" smtClean="0"/>
              <a:t>Vnstandard</a:t>
            </a:r>
            <a:r>
              <a:rPr lang="en-US" sz="1300" dirty="0" smtClean="0"/>
              <a:t> volume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*dimensionless rescaled potential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</a:t>
            </a:r>
            <a:r>
              <a:rPr lang="en-US" sz="1300" dirty="0" err="1" smtClean="0"/>
              <a:t>Vvv</a:t>
            </a:r>
            <a:r>
              <a:rPr lang="en-US" sz="1300" dirty="0" smtClean="0"/>
              <a:t>(</a:t>
            </a:r>
            <a:r>
              <a:rPr lang="en-US" sz="1300" dirty="0" err="1" smtClean="0"/>
              <a:t>x,t</a:t>
            </a:r>
            <a:r>
              <a:rPr lang="en-US" sz="1300" dirty="0" smtClean="0"/>
              <a:t>)v(t)  time course of v at fixed location  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*V(x)electrostatic potential @ x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*V1 potential outside a cell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*V2 potential inside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*∆V=V2-V1 membrane potential difference			#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*V(t) time course of potential at fixed location			#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5927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i="1" baseline="-25000" dirty="0" smtClean="0"/>
              <a:t>	*Vi </a:t>
            </a:r>
            <a:r>
              <a:rPr lang="en-US" sz="1300" i="1" baseline="30000" dirty="0" smtClean="0"/>
              <a:t>Nernst </a:t>
            </a:r>
            <a:r>
              <a:rPr lang="en-US" sz="1300" dirty="0" err="1" smtClean="0"/>
              <a:t>Nernst</a:t>
            </a:r>
            <a:r>
              <a:rPr lang="en-US" sz="1300" dirty="0" smtClean="0"/>
              <a:t> potential of species I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i="1" dirty="0" smtClean="0"/>
              <a:t>	*v</a:t>
            </a:r>
            <a:r>
              <a:rPr lang="en-US" sz="1300" dirty="0" smtClean="0"/>
              <a:t> dimensionless rescaled form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i="1" baseline="-25000" dirty="0" smtClean="0"/>
              <a:t>	*</a:t>
            </a:r>
            <a:r>
              <a:rPr lang="en-US" sz="1300" i="1" baseline="-25000" dirty="0" err="1" smtClean="0"/>
              <a:t>v</a:t>
            </a:r>
            <a:r>
              <a:rPr lang="en-US" sz="1300" baseline="-25000" dirty="0" err="1" smtClean="0"/>
              <a:t>max</a:t>
            </a:r>
            <a:r>
              <a:rPr lang="en-US" sz="1300" dirty="0" smtClean="0"/>
              <a:t> maximum velocity of an enzyme-catalyzed reaction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v	velocity vector with components (</a:t>
            </a:r>
            <a:r>
              <a:rPr lang="en-US" sz="1300" i="1" baseline="-25000" dirty="0" err="1" smtClean="0"/>
              <a:t>v</a:t>
            </a:r>
            <a:r>
              <a:rPr lang="en-US" sz="1300" baseline="-25000" dirty="0" err="1" smtClean="0"/>
              <a:t>x</a:t>
            </a:r>
            <a:r>
              <a:rPr lang="en-US" sz="1300" dirty="0" smtClean="0"/>
              <a:t>, </a:t>
            </a:r>
            <a:r>
              <a:rPr lang="en-US" sz="1300" i="1" baseline="-25000" dirty="0" err="1" smtClean="0"/>
              <a:t>v</a:t>
            </a:r>
            <a:r>
              <a:rPr lang="en-US" sz="1300" baseline="-25000" dirty="0" err="1" smtClean="0"/>
              <a:t>y</a:t>
            </a:r>
            <a:r>
              <a:rPr lang="en-US" sz="1300" dirty="0" smtClean="0"/>
              <a:t>, </a:t>
            </a:r>
            <a:r>
              <a:rPr lang="en-US" sz="1300" i="1" baseline="-25000" dirty="0" err="1" smtClean="0"/>
              <a:t>v</a:t>
            </a:r>
            <a:r>
              <a:rPr lang="en-US" sz="1300" baseline="-25000" dirty="0" err="1" smtClean="0"/>
              <a:t>z</a:t>
            </a:r>
            <a:r>
              <a:rPr lang="en-US" sz="1300" dirty="0" smtClean="0"/>
              <a:t>)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i="1" baseline="-25000" dirty="0" smtClean="0"/>
              <a:t>	</a:t>
            </a:r>
            <a:r>
              <a:rPr lang="en-US" sz="1300" i="1" baseline="-25000" dirty="0" err="1" smtClean="0"/>
              <a:t>v</a:t>
            </a:r>
            <a:r>
              <a:rPr lang="en-US" sz="1300" baseline="-25000" dirty="0" err="1" smtClean="0"/>
              <a:t>drift</a:t>
            </a:r>
            <a:r>
              <a:rPr lang="en-US" sz="1300" dirty="0" smtClean="0"/>
              <a:t> drift velocity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*volume (specific)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</a:t>
            </a:r>
            <a:r>
              <a:rPr lang="en-US" sz="1300" dirty="0" err="1" smtClean="0"/>
              <a:t>wavenumber</a:t>
            </a:r>
            <a:r>
              <a:rPr lang="en-US" sz="1300" dirty="0" smtClean="0"/>
              <a:t>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*frequency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</a:t>
            </a:r>
            <a:r>
              <a:rPr lang="en-US" sz="1300" dirty="0" err="1" smtClean="0"/>
              <a:t>stoichiometric</a:t>
            </a:r>
            <a:r>
              <a:rPr lang="en-US" sz="1300" dirty="0" smtClean="0"/>
              <a:t> number of molecules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*reaction </a:t>
            </a:r>
            <a:r>
              <a:rPr lang="en-US" sz="1300" dirty="0" err="1" smtClean="0"/>
              <a:t>ratekinematic</a:t>
            </a:r>
            <a:r>
              <a:rPr lang="en-US" sz="1300" dirty="0" smtClean="0"/>
              <a:t> viscosity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*reaction rate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*kinematic viscosity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critical molar volume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vrms</a:t>
            </a:r>
            <a:r>
              <a:rPr lang="en-US" sz="1300" dirty="0" smtClean="0"/>
              <a:t>	root-mean-square velocity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vm</a:t>
            </a:r>
            <a:r>
              <a:rPr lang="en-US" sz="1300" dirty="0" smtClean="0"/>
              <a:t> Molar volume of ideal gas at STP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vw</a:t>
            </a:r>
            <a:r>
              <a:rPr lang="en-US" sz="1300" dirty="0" smtClean="0"/>
              <a:t> most probable velocity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ύ	degree Celsius???????	V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γ	volume-expansion coefficient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V(W) Work	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ω	solid angle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*angular velocity (2xxxxxxxxxx)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W	mean energy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*weight (Force due to Gravity)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W</a:t>
            </a:r>
            <a:r>
              <a:rPr lang="en-US" sz="1300" baseline="-25000" dirty="0" err="1" smtClean="0"/>
              <a:t>kin</a:t>
            </a:r>
            <a:r>
              <a:rPr lang="en-US" sz="1300" dirty="0" smtClean="0"/>
              <a:t> 	total kinetic energy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err="1" smtClean="0"/>
              <a:t>W</a:t>
            </a:r>
            <a:r>
              <a:rPr lang="en-US" sz="1300" baseline="-25000" dirty="0" err="1" smtClean="0"/>
              <a:t>o</a:t>
            </a:r>
            <a:r>
              <a:rPr lang="en-US" sz="1300" baseline="-25000" dirty="0" smtClean="0"/>
              <a:t>	</a:t>
            </a:r>
            <a:r>
              <a:rPr lang="en-US" sz="1300" dirty="0" smtClean="0"/>
              <a:t>work function		1eV = 1.6 x 10</a:t>
            </a:r>
            <a:r>
              <a:rPr lang="en-US" sz="1300" baseline="30000" dirty="0" smtClean="0"/>
              <a:t>-19</a:t>
            </a:r>
            <a:r>
              <a:rPr lang="en-US" sz="1300" dirty="0" smtClean="0"/>
              <a:t>J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W	work(transfer of mechanical energy)  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*watt	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baseline="-25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baseline="-25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baseline="-25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baseline="-25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 rtlCol="0">
            <a:noAutofit/>
          </a:bodyPr>
          <a:lstStyle/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*velocity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*reactance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w weight (a force)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X	mole fraction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x	moisture degree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*generic variable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aseline="-25000" dirty="0" smtClean="0"/>
              <a:t>Xo</a:t>
            </a:r>
            <a:r>
              <a:rPr lang="en-US" sz="1300" dirty="0" smtClean="0"/>
              <a:t>  the </a:t>
            </a:r>
            <a:r>
              <a:rPr lang="en-US" sz="1300" dirty="0" err="1" smtClean="0"/>
              <a:t>Gouy</a:t>
            </a:r>
            <a:r>
              <a:rPr lang="en-US" sz="1300" dirty="0" smtClean="0"/>
              <a:t>-Chapman length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*mole fraction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xi	mole fraction sort 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χ	magnetic susceptibility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	</a:t>
            </a:r>
            <a:r>
              <a:rPr lang="en-US" sz="1300" b="1" dirty="0" smtClean="0"/>
              <a:t>Y = admittance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  	   *mole fraction	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   *degree of oxygen saturation (One’s Turn 9m)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   *</a:t>
            </a:r>
            <a:r>
              <a:rPr lang="en-US" sz="1300" b="1" dirty="0" err="1" smtClean="0"/>
              <a:t>yocto</a:t>
            </a:r>
            <a:r>
              <a:rPr lang="en-US" sz="1300" b="1" dirty="0" smtClean="0"/>
              <a:t>				   = 10</a:t>
            </a:r>
            <a:r>
              <a:rPr lang="en-US" sz="1300" b="1" baseline="30000" dirty="0" smtClean="0"/>
              <a:t>-24</a:t>
            </a:r>
            <a:endParaRPr lang="en-US" sz="13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		γ=	activity coefficient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*electric polarizability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*thermal conductivity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*activity coefficient		V</a:t>
            </a:r>
          </a:p>
          <a:p>
            <a:pPr marL="7315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dirty="0" smtClean="0"/>
              <a:t>*Grand partition function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Z	impedance		V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*collision number		V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*collision constant       		C = #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*partition function		V      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*hydrodynamic resistance of a pipe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</a:t>
            </a:r>
            <a:r>
              <a:rPr lang="en-US" sz="1300" dirty="0" err="1" smtClean="0"/>
              <a:t>zetta</a:t>
            </a:r>
            <a:r>
              <a:rPr lang="en-US" sz="1300" dirty="0" smtClean="0"/>
              <a:t>				   = 10</a:t>
            </a:r>
            <a:r>
              <a:rPr lang="en-US" sz="1300" baseline="30000" dirty="0" smtClean="0"/>
              <a:t>21</a:t>
            </a:r>
            <a:endParaRPr lang="en-US" sz="1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z	altitude	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*rate	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*rate </a:t>
            </a:r>
            <a:r>
              <a:rPr lang="en-US" sz="1300" dirty="0" err="1" smtClean="0"/>
              <a:t>constant:rate</a:t>
            </a:r>
            <a:r>
              <a:rPr lang="en-US" sz="1300" dirty="0" smtClean="0"/>
              <a:t> Z 		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/>
              <a:t>	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1300" dirty="0" smtClean="0"/>
              <a:t>*ion charge number		V</a:t>
            </a:r>
          </a:p>
          <a:p>
            <a:pPr eaLnBrk="1" hangingPunct="1">
              <a:buFont typeface="Arial" charset="0"/>
              <a:buNone/>
            </a:pPr>
            <a:r>
              <a:rPr lang="en-US" sz="1300" dirty="0" smtClean="0"/>
              <a:t>	*zepto				   = 10</a:t>
            </a:r>
            <a:r>
              <a:rPr lang="en-US" sz="1300" baseline="30000" dirty="0" smtClean="0"/>
              <a:t>-21</a:t>
            </a:r>
            <a:endParaRPr lang="en-US" sz="1300" dirty="0" smtClean="0"/>
          </a:p>
          <a:p>
            <a:pPr eaLnBrk="1" hangingPunct="1">
              <a:buFont typeface="Arial" charset="0"/>
              <a:buNone/>
            </a:pPr>
            <a:r>
              <a:rPr lang="en-US" sz="1300" dirty="0" smtClean="0"/>
              <a:t>	*generic distance, especially distance in the vertical </a:t>
            </a:r>
            <a:r>
              <a:rPr lang="en-US" sz="1300" dirty="0" err="1" smtClean="0"/>
              <a:t>direction;end</a:t>
            </a:r>
            <a:r>
              <a:rPr lang="en-US" sz="1300" dirty="0" smtClean="0"/>
              <a:t>-to-end length of a polymer</a:t>
            </a:r>
          </a:p>
          <a:p>
            <a:pPr eaLnBrk="1" hangingPunct="1">
              <a:buFont typeface="Arial" charset="0"/>
              <a:buNone/>
            </a:pPr>
            <a:r>
              <a:rPr lang="en-US" sz="1300" baseline="-25000" dirty="0" smtClean="0"/>
              <a:t>Z*</a:t>
            </a:r>
            <a:r>
              <a:rPr lang="en-US" sz="1300" dirty="0" smtClean="0"/>
              <a:t>scale height of a suspension	V</a:t>
            </a:r>
          </a:p>
          <a:p>
            <a:pPr eaLnBrk="1" hangingPunct="1">
              <a:buFont typeface="Arial" charset="0"/>
              <a:buNone/>
            </a:pPr>
            <a:r>
              <a:rPr lang="en-US" sz="1300" baseline="-25000" dirty="0" smtClean="0"/>
              <a:t>Z</a:t>
            </a:r>
          </a:p>
          <a:p>
            <a:pPr eaLnBrk="1" hangingPunct="1"/>
            <a:endParaRPr lang="en-US" sz="1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3"/>
          <p:cNvSpPr>
            <a:spLocks noChangeArrowheads="1"/>
          </p:cNvSpPr>
          <p:nvPr/>
        </p:nvSpPr>
        <p:spPr bwMode="auto">
          <a:xfrm>
            <a:off x="2286000" y="474663"/>
            <a:ext cx="4572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aseline="-25000" dirty="0">
                <a:latin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</a:rPr>
              <a:t>valence of an ion of type I, that is, its charge as a multiple of the proton charge </a:t>
            </a:r>
            <a:r>
              <a:rPr lang="en-US" sz="1800" baseline="-25000" dirty="0" err="1">
                <a:latin typeface="Calibri" pitchFamily="34" charset="0"/>
              </a:rPr>
              <a:t>zi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</a:rPr>
              <a:t> </a:t>
            </a:r>
            <a:r>
              <a:rPr lang="en-US" sz="1800" baseline="-25000" dirty="0" err="1">
                <a:latin typeface="Calibri" pitchFamily="34" charset="0"/>
              </a:rPr>
              <a:t>qi</a:t>
            </a:r>
            <a:r>
              <a:rPr lang="en-US" sz="1800" dirty="0">
                <a:latin typeface="Calibri" pitchFamily="34" charset="0"/>
              </a:rPr>
              <a:t> /e</a:t>
            </a:r>
          </a:p>
          <a:p>
            <a:r>
              <a:rPr lang="en-US" sz="1800" dirty="0">
                <a:latin typeface="Calibri" pitchFamily="34" charset="0"/>
              </a:rPr>
              <a:t>ζ 	</a:t>
            </a:r>
            <a:r>
              <a:rPr lang="en-US" sz="1800" dirty="0" err="1">
                <a:latin typeface="Calibri" pitchFamily="34" charset="0"/>
              </a:rPr>
              <a:t>electrokinetic</a:t>
            </a:r>
            <a:r>
              <a:rPr lang="en-US" sz="1800" dirty="0">
                <a:latin typeface="Calibri" pitchFamily="34" charset="0"/>
              </a:rPr>
              <a:t> potential				V</a:t>
            </a:r>
          </a:p>
          <a:p>
            <a:r>
              <a:rPr lang="en-US" sz="1800" dirty="0">
                <a:latin typeface="Calibri" pitchFamily="34" charset="0"/>
              </a:rPr>
              <a:t>*extent of reaction (</a:t>
            </a:r>
            <a:r>
              <a:rPr lang="en-US" sz="1800" dirty="0" err="1">
                <a:latin typeface="Calibri" pitchFamily="34" charset="0"/>
              </a:rPr>
              <a:t>dn</a:t>
            </a:r>
            <a:r>
              <a:rPr lang="en-US" sz="1800" b="1" dirty="0" err="1">
                <a:latin typeface="Calibri" pitchFamily="34" charset="0"/>
              </a:rPr>
              <a:t>B</a:t>
            </a:r>
            <a:r>
              <a:rPr lang="en-US" sz="1800" dirty="0">
                <a:latin typeface="Calibri" pitchFamily="34" charset="0"/>
              </a:rPr>
              <a:t>=</a:t>
            </a:r>
            <a:r>
              <a:rPr lang="en-US" sz="1800" dirty="0" err="1">
                <a:latin typeface="Calibri" pitchFamily="34" charset="0"/>
              </a:rPr>
              <a:t>vBdξ</a:t>
            </a:r>
            <a:r>
              <a:rPr lang="en-US" sz="1800" dirty="0">
                <a:latin typeface="Calibri" pitchFamily="34" charset="0"/>
              </a:rPr>
              <a:t>)			V</a:t>
            </a:r>
          </a:p>
          <a:p>
            <a:r>
              <a:rPr lang="en-US" sz="1800" dirty="0" err="1">
                <a:latin typeface="Calibri" pitchFamily="34" charset="0"/>
              </a:rPr>
              <a:t>ζi</a:t>
            </a:r>
            <a:r>
              <a:rPr lang="en-US" sz="1800" dirty="0">
                <a:latin typeface="Calibri" pitchFamily="34" charset="0"/>
              </a:rPr>
              <a:t>	mass fraction						V</a:t>
            </a:r>
          </a:p>
          <a:p>
            <a:r>
              <a:rPr lang="en-US" sz="1800" dirty="0">
                <a:latin typeface="Calibri" pitchFamily="34" charset="0"/>
              </a:rPr>
              <a:t>β  </a:t>
            </a:r>
            <a:r>
              <a:rPr lang="en-US" sz="1800" dirty="0" err="1">
                <a:latin typeface="Calibri" pitchFamily="34" charset="0"/>
              </a:rPr>
              <a:t>BetaФ┌ΘΘσυωωω</a:t>
            </a:r>
            <a:r>
              <a:rPr lang="en-US" sz="1800" dirty="0">
                <a:latin typeface="Calibri" pitchFamily="34" charset="0"/>
              </a:rPr>
              <a:t> </a:t>
            </a:r>
            <a:r>
              <a:rPr lang="en-US" sz="1800" dirty="0" err="1">
                <a:latin typeface="Calibri" pitchFamily="34" charset="0"/>
              </a:rPr>
              <a:t>ζξ</a:t>
            </a:r>
            <a:endParaRPr lang="en-US" sz="1800" dirty="0">
              <a:latin typeface="Calibri" pitchFamily="34" charset="0"/>
            </a:endParaRPr>
          </a:p>
          <a:p>
            <a:r>
              <a:rPr lang="en-US" sz="1800" dirty="0" err="1">
                <a:latin typeface="Calibri" pitchFamily="34" charset="0"/>
              </a:rPr>
              <a:t>фФφ</a:t>
            </a:r>
            <a:r>
              <a:rPr lang="en-US" sz="1800" dirty="0">
                <a:latin typeface="Calibri" pitchFamily="34" charset="0"/>
              </a:rPr>
              <a:t>  phi</a:t>
            </a:r>
          </a:p>
          <a:p>
            <a:r>
              <a:rPr lang="en-US" sz="1800" dirty="0">
                <a:latin typeface="Calibri" pitchFamily="34" charset="0"/>
              </a:rPr>
              <a:t>σ   Sigma</a:t>
            </a:r>
          </a:p>
          <a:p>
            <a:r>
              <a:rPr lang="en-US" sz="1800" dirty="0">
                <a:latin typeface="Calibri" pitchFamily="34" charset="0"/>
              </a:rPr>
              <a:t>Λ	</a:t>
            </a:r>
          </a:p>
          <a:p>
            <a:r>
              <a:rPr lang="en-US" sz="1800" dirty="0">
                <a:latin typeface="Calibri" pitchFamily="34" charset="0"/>
              </a:rPr>
              <a:t>Δ	Delta</a:t>
            </a:r>
          </a:p>
          <a:p>
            <a:r>
              <a:rPr lang="en-US" sz="1800" dirty="0">
                <a:latin typeface="Calibri" pitchFamily="34" charset="0"/>
              </a:rPr>
              <a:t>Γ	lambda</a:t>
            </a:r>
          </a:p>
          <a:p>
            <a:r>
              <a:rPr lang="en-US" sz="1800" dirty="0">
                <a:latin typeface="Calibri" pitchFamily="34" charset="0"/>
              </a:rPr>
              <a:t> </a:t>
            </a:r>
          </a:p>
          <a:p>
            <a:r>
              <a:rPr lang="en-US" sz="1800" dirty="0">
                <a:latin typeface="Calibri" pitchFamily="34" charset="0"/>
              </a:rPr>
              <a:t>Ω	Omega</a:t>
            </a:r>
          </a:p>
          <a:p>
            <a:r>
              <a:rPr lang="en-US" sz="1800" dirty="0">
                <a:latin typeface="Calibri" pitchFamily="34" charset="0"/>
              </a:rPr>
              <a:t>Σ	sigma</a:t>
            </a:r>
          </a:p>
          <a:p>
            <a:r>
              <a:rPr lang="en-US" sz="1800" dirty="0" err="1">
                <a:latin typeface="Calibri" pitchFamily="34" charset="0"/>
              </a:rPr>
              <a:t>γγ</a:t>
            </a:r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 ώ	omega	(circular velocity)				V</a:t>
            </a:r>
          </a:p>
          <a:p>
            <a:r>
              <a:rPr lang="en-US" sz="1800" dirty="0">
                <a:latin typeface="Calibri" pitchFamily="34" charset="0"/>
              </a:rPr>
              <a:t>ΔΓ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2749</TotalTime>
  <Words>1054</Words>
  <Application>Microsoft Office PowerPoint</Application>
  <PresentationFormat>On-screen Show (4:3)</PresentationFormat>
  <Paragraphs>1353</Paragraphs>
  <Slides>97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98" baseType="lpstr">
      <vt:lpstr>Office Theme</vt:lpstr>
      <vt:lpstr>Man Survives PLANE CRASH to Make WORLD Discovery, following a 3wk COMA!</vt:lpstr>
      <vt:lpstr>Slide 2</vt:lpstr>
      <vt:lpstr>Slide 3</vt:lpstr>
      <vt:lpstr>Slide 4</vt:lpstr>
      <vt:lpstr>Slide 5</vt:lpstr>
      <vt:lpstr>Test Friday 24 Feb 2017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Roberts Equation </vt:lpstr>
      <vt:lpstr>M ,m , m,,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</vt:vector>
  </TitlesOfParts>
  <Company>Blinn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by_hh225-01</dc:creator>
  <cp:lastModifiedBy>New User</cp:lastModifiedBy>
  <cp:revision>547</cp:revision>
  <dcterms:created xsi:type="dcterms:W3CDTF">2009-07-08T21:57:41Z</dcterms:created>
  <dcterms:modified xsi:type="dcterms:W3CDTF">2017-01-06T03:48:16Z</dcterms:modified>
</cp:coreProperties>
</file>