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792E-5159-4D6D-A47F-43FEC7169767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C04C-237E-4178-BF23-6E79BD037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792E-5159-4D6D-A47F-43FEC7169767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C04C-237E-4178-BF23-6E79BD037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792E-5159-4D6D-A47F-43FEC7169767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C04C-237E-4178-BF23-6E79BD037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792E-5159-4D6D-A47F-43FEC7169767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C04C-237E-4178-BF23-6E79BD037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792E-5159-4D6D-A47F-43FEC7169767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C04C-237E-4178-BF23-6E79BD037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792E-5159-4D6D-A47F-43FEC7169767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C04C-237E-4178-BF23-6E79BD037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792E-5159-4D6D-A47F-43FEC7169767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C04C-237E-4178-BF23-6E79BD037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792E-5159-4D6D-A47F-43FEC7169767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C04C-237E-4178-BF23-6E79BD037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792E-5159-4D6D-A47F-43FEC7169767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C04C-237E-4178-BF23-6E79BD037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792E-5159-4D6D-A47F-43FEC7169767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C04C-237E-4178-BF23-6E79BD037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792E-5159-4D6D-A47F-43FEC7169767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C04C-237E-4178-BF23-6E79BD037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7792E-5159-4D6D-A47F-43FEC7169767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EC04C-237E-4178-BF23-6E79BD037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Most Constants/Variables</a:t>
            </a:r>
            <a:br>
              <a:rPr lang="en-US" dirty="0" smtClean="0"/>
            </a:br>
            <a:r>
              <a:rPr lang="en-US" dirty="0" smtClean="0"/>
              <a:t>are indeed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629400" cy="14478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sz="7200" b="1" u="sng" dirty="0" smtClean="0"/>
              <a:t>CONSONANTS !</a:t>
            </a:r>
            <a:endParaRPr lang="en-US" sz="7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 err="1" smtClean="0"/>
              <a:t>m</a:t>
            </a:r>
            <a:r>
              <a:rPr lang="en-US" baseline="-25000" dirty="0" err="1" smtClean="0"/>
              <a:t>N</a:t>
            </a:r>
            <a:r>
              <a:rPr lang="en-US" b="1" dirty="0" smtClean="0"/>
              <a:t> </a:t>
            </a:r>
            <a:r>
              <a:rPr lang="en-US" dirty="0" smtClean="0"/>
              <a:t>particle mass						V</a:t>
            </a:r>
          </a:p>
          <a:p>
            <a:pPr>
              <a:buNone/>
            </a:pPr>
            <a:r>
              <a:rPr lang="en-US" sz="4800" dirty="0" smtClean="0"/>
              <a:t>m</a:t>
            </a:r>
            <a:r>
              <a:rPr lang="en-US" sz="4800" baseline="-25000" dirty="0" smtClean="0"/>
              <a:t>u</a:t>
            </a:r>
            <a:r>
              <a:rPr lang="en-US" sz="4800" dirty="0" smtClean="0"/>
              <a:t> Atomic mass constant			C = 1.66053886(28) X 10</a:t>
            </a:r>
            <a:r>
              <a:rPr lang="en-US" sz="4800" baseline="30000" dirty="0" smtClean="0"/>
              <a:t>-27</a:t>
            </a:r>
            <a:r>
              <a:rPr lang="en-US" sz="4800" dirty="0" smtClean="0"/>
              <a:t> kg</a:t>
            </a:r>
          </a:p>
          <a:p>
            <a:pPr>
              <a:buNone/>
            </a:pPr>
            <a:r>
              <a:rPr lang="en-US" sz="4800" dirty="0" err="1" smtClean="0"/>
              <a:t>m</a:t>
            </a:r>
            <a:r>
              <a:rPr lang="en-US" sz="4800" baseline="-25000" dirty="0" err="1" smtClean="0"/>
              <a:t>B</a:t>
            </a:r>
            <a:r>
              <a:rPr lang="en-US" sz="4800" dirty="0" smtClean="0"/>
              <a:t> Bohr </a:t>
            </a:r>
            <a:r>
              <a:rPr lang="en-US" sz="4800" dirty="0" err="1" smtClean="0"/>
              <a:t>magneton</a:t>
            </a:r>
            <a:r>
              <a:rPr lang="en-US" sz="4800" dirty="0" smtClean="0"/>
              <a:t>	 = </a:t>
            </a:r>
            <a:r>
              <a:rPr lang="en-US" sz="4800" b="1" dirty="0" smtClean="0"/>
              <a:t>eh/(2m</a:t>
            </a:r>
            <a:r>
              <a:rPr lang="en-US" sz="4800" b="1" baseline="-25000" dirty="0" smtClean="0"/>
              <a:t>e</a:t>
            </a:r>
            <a:r>
              <a:rPr lang="en-US" sz="4800" b="1" dirty="0" smtClean="0"/>
              <a:t>)</a:t>
            </a:r>
            <a:r>
              <a:rPr lang="en-US" sz="4800" dirty="0" smtClean="0"/>
              <a:t>		C = 9.27400949(80) x 10</a:t>
            </a:r>
            <a:r>
              <a:rPr lang="en-US" sz="4800" baseline="30000" dirty="0" smtClean="0"/>
              <a:t>-24J</a:t>
            </a:r>
            <a:r>
              <a:rPr lang="en-US" sz="4800" dirty="0" smtClean="0"/>
              <a:t>/T</a:t>
            </a:r>
          </a:p>
          <a:p>
            <a:pPr>
              <a:buNone/>
            </a:pPr>
            <a:r>
              <a:rPr lang="en-US" sz="4800" dirty="0" smtClean="0"/>
              <a:t>μ 	Joule-Thomson </a:t>
            </a:r>
            <a:r>
              <a:rPr lang="en-US" sz="4800" dirty="0" err="1" smtClean="0"/>
              <a:t>coefcficient</a:t>
            </a:r>
            <a:r>
              <a:rPr lang="en-US" sz="4800" dirty="0" smtClean="0"/>
              <a:t>		V</a:t>
            </a:r>
          </a:p>
          <a:p>
            <a:pPr marL="731520">
              <a:buNone/>
            </a:pPr>
            <a:r>
              <a:rPr lang="en-US" sz="4800" dirty="0" smtClean="0"/>
              <a:t>*dipole moment			V</a:t>
            </a:r>
          </a:p>
          <a:p>
            <a:pPr marL="731520">
              <a:buNone/>
            </a:pPr>
            <a:r>
              <a:rPr lang="en-US" sz="4800" dirty="0" smtClean="0"/>
              <a:t>*vacuum permeability		V</a:t>
            </a:r>
          </a:p>
          <a:p>
            <a:pPr marL="731520">
              <a:buNone/>
            </a:pPr>
            <a:r>
              <a:rPr lang="en-US" sz="4800" dirty="0" smtClean="0"/>
              <a:t>*ionic strength			V</a:t>
            </a:r>
          </a:p>
          <a:p>
            <a:pPr marL="731520">
              <a:buNone/>
            </a:pPr>
            <a:r>
              <a:rPr lang="en-US" sz="4800" dirty="0" smtClean="0"/>
              <a:t>*chemical potential 		V</a:t>
            </a:r>
          </a:p>
          <a:p>
            <a:pPr marL="731520">
              <a:buNone/>
            </a:pPr>
            <a:r>
              <a:rPr lang="en-US" sz="4800" dirty="0" smtClean="0"/>
              <a:t>*micron (symbol)					?</a:t>
            </a:r>
          </a:p>
          <a:p>
            <a:pPr>
              <a:buNone/>
            </a:pPr>
            <a:r>
              <a:rPr lang="en-US" sz="4800" dirty="0" smtClean="0"/>
              <a:t>Micro							 = 10</a:t>
            </a:r>
            <a:r>
              <a:rPr lang="en-US" sz="4800" baseline="30000" dirty="0" smtClean="0"/>
              <a:t>-6 </a:t>
            </a:r>
            <a:endParaRPr lang="en-US" sz="4800" dirty="0" smtClean="0"/>
          </a:p>
          <a:p>
            <a:pPr>
              <a:buNone/>
            </a:pPr>
            <a:r>
              <a:rPr lang="en-US" sz="4800" dirty="0" err="1" smtClean="0"/>
              <a:t>μo</a:t>
            </a:r>
            <a:r>
              <a:rPr lang="en-US" sz="4800" dirty="0" smtClean="0"/>
              <a:t>	*vacuum permeability		V</a:t>
            </a:r>
          </a:p>
          <a:p>
            <a:pPr marL="731520">
              <a:buNone/>
            </a:pPr>
            <a:r>
              <a:rPr lang="en-US" sz="4800" dirty="0" smtClean="0"/>
              <a:t>* permeability constant			C=1.2566370614…x 10</a:t>
            </a:r>
            <a:r>
              <a:rPr lang="en-US" sz="4800" baseline="30000" dirty="0" smtClean="0"/>
              <a:t>-6</a:t>
            </a:r>
            <a:r>
              <a:rPr lang="en-US" sz="4800" dirty="0" smtClean="0"/>
              <a:t> H/m</a:t>
            </a:r>
          </a:p>
          <a:p>
            <a:pPr>
              <a:buNone/>
            </a:pPr>
            <a:r>
              <a:rPr lang="en-US" sz="4800" dirty="0" err="1" smtClean="0"/>
              <a:t>μo</a:t>
            </a:r>
            <a:r>
              <a:rPr lang="en-US" sz="4800" dirty="0" smtClean="0"/>
              <a:t> /4</a:t>
            </a:r>
            <a:r>
              <a:rPr lang="en-US" sz="4800" dirty="0" smtClean="0">
                <a:sym typeface="Symbol"/>
              </a:rPr>
              <a:t></a:t>
            </a:r>
            <a:r>
              <a:rPr lang="en-US" sz="4800" dirty="0" smtClean="0"/>
              <a:t>				C = 1.00 x 10</a:t>
            </a:r>
            <a:r>
              <a:rPr lang="en-US" sz="4800" baseline="30000" dirty="0" smtClean="0"/>
              <a:t>-7</a:t>
            </a:r>
            <a:r>
              <a:rPr lang="en-US" sz="4800" dirty="0" smtClean="0"/>
              <a:t> H/m</a:t>
            </a:r>
          </a:p>
          <a:p>
            <a:pPr>
              <a:buNone/>
            </a:pPr>
            <a:r>
              <a:rPr lang="en-US" sz="4800" dirty="0" err="1" smtClean="0"/>
              <a:t>μ</a:t>
            </a:r>
            <a:r>
              <a:rPr lang="en-US" sz="4800" baseline="-25000" dirty="0" err="1" smtClean="0"/>
              <a:t>o</a:t>
            </a:r>
            <a:r>
              <a:rPr lang="en-US" sz="4800" dirty="0" smtClean="0"/>
              <a:t>	*vacuum permeability			C = 1.2566370614 x 10</a:t>
            </a:r>
            <a:r>
              <a:rPr lang="en-US" sz="4800" baseline="30000" dirty="0" smtClean="0"/>
              <a:t>-6</a:t>
            </a:r>
            <a:r>
              <a:rPr lang="en-US" sz="4800" dirty="0" smtClean="0"/>
              <a:t>T.m/A</a:t>
            </a:r>
          </a:p>
          <a:p>
            <a:pPr marL="731520">
              <a:buNone/>
            </a:pPr>
            <a:r>
              <a:rPr lang="en-US" sz="4800" dirty="0" smtClean="0"/>
              <a:t>*magnetic constant (permeability of free space)		C=4π x 10</a:t>
            </a:r>
            <a:r>
              <a:rPr lang="en-US" sz="4800" baseline="30000" dirty="0" smtClean="0"/>
              <a:t>-7</a:t>
            </a:r>
            <a:r>
              <a:rPr lang="en-US" sz="4800" dirty="0" smtClean="0"/>
              <a:t>N/A</a:t>
            </a:r>
            <a:r>
              <a:rPr lang="en-US" sz="4800" baseline="30000" dirty="0" smtClean="0"/>
              <a:t>2</a:t>
            </a:r>
            <a:r>
              <a:rPr lang="en-US" sz="4800" dirty="0" smtClean="0"/>
              <a:t>	</a:t>
            </a:r>
          </a:p>
          <a:p>
            <a:pPr>
              <a:buNone/>
            </a:pPr>
            <a:r>
              <a:rPr lang="en-US" sz="4800" dirty="0" smtClean="0"/>
              <a:t>m</a:t>
            </a:r>
            <a:r>
              <a:rPr lang="en-US" sz="4800" baseline="-25000" dirty="0" smtClean="0"/>
              <a:t>e</a:t>
            </a:r>
            <a:r>
              <a:rPr lang="en-US" sz="4800" dirty="0" smtClean="0"/>
              <a:t>   electron rest mass			C = 9.1093826(16) x 10</a:t>
            </a:r>
            <a:r>
              <a:rPr lang="en-US" sz="4800" baseline="30000" dirty="0" smtClean="0"/>
              <a:t>-31</a:t>
            </a:r>
            <a:r>
              <a:rPr lang="en-US" sz="4800" dirty="0" smtClean="0"/>
              <a:t> kg</a:t>
            </a:r>
          </a:p>
          <a:p>
            <a:pPr>
              <a:buNone/>
            </a:pPr>
            <a:r>
              <a:rPr lang="en-US" sz="4800" dirty="0" smtClean="0"/>
              <a:t>m</a:t>
            </a:r>
            <a:r>
              <a:rPr lang="en-US" sz="4800" baseline="-25000" dirty="0" smtClean="0"/>
              <a:t>p</a:t>
            </a:r>
            <a:r>
              <a:rPr lang="en-US" sz="4800" dirty="0" smtClean="0"/>
              <a:t>   proton rest mass			C =1.67262171(29) x 10</a:t>
            </a:r>
            <a:r>
              <a:rPr lang="en-US" sz="4800" baseline="30000" dirty="0" smtClean="0"/>
              <a:t>-27</a:t>
            </a:r>
            <a:r>
              <a:rPr lang="en-US" sz="4800" dirty="0" smtClean="0"/>
              <a:t> kg</a:t>
            </a:r>
          </a:p>
          <a:p>
            <a:pPr>
              <a:buNone/>
            </a:pPr>
            <a:r>
              <a:rPr lang="en-US" sz="4800" dirty="0" err="1" smtClean="0"/>
              <a:t>m</a:t>
            </a:r>
            <a:r>
              <a:rPr lang="en-US" sz="4800" baseline="-25000" dirty="0" err="1" smtClean="0"/>
              <a:t>n</a:t>
            </a:r>
            <a:r>
              <a:rPr lang="en-US" sz="4800" dirty="0" smtClean="0"/>
              <a:t>   neutron rest mass			C = 1.67492728(29) x 10</a:t>
            </a:r>
            <a:r>
              <a:rPr lang="en-US" sz="4800" baseline="30000" dirty="0" smtClean="0"/>
              <a:t>-27</a:t>
            </a:r>
            <a:r>
              <a:rPr lang="en-US" sz="4800" dirty="0" smtClean="0"/>
              <a:t> kg			</a:t>
            </a:r>
          </a:p>
          <a:p>
            <a:pPr>
              <a:buNone/>
            </a:pPr>
            <a:r>
              <a:rPr lang="en-US" sz="4800" dirty="0" smtClean="0"/>
              <a:t>N	particle number		V</a:t>
            </a:r>
          </a:p>
          <a:p>
            <a:pPr marL="731520">
              <a:buNone/>
            </a:pPr>
            <a:r>
              <a:rPr lang="en-US" sz="4800" dirty="0" smtClean="0"/>
              <a:t>*Newton (Force)			V</a:t>
            </a:r>
          </a:p>
          <a:p>
            <a:pPr marL="731520">
              <a:buNone/>
            </a:pPr>
            <a:r>
              <a:rPr lang="en-US" sz="4800" dirty="0" smtClean="0"/>
              <a:t>*molecule number		V</a:t>
            </a:r>
          </a:p>
          <a:p>
            <a:pPr>
              <a:buNone/>
            </a:pPr>
            <a:r>
              <a:rPr lang="en-US" sz="4800" dirty="0" smtClean="0"/>
              <a:t>Ν	Avogadro’s number			C = 6.0221415(10) x 10</a:t>
            </a:r>
            <a:r>
              <a:rPr lang="en-US" sz="4800" baseline="30000" dirty="0" smtClean="0"/>
              <a:t>23</a:t>
            </a:r>
            <a:r>
              <a:rPr lang="en-US" sz="4800" dirty="0" smtClean="0"/>
              <a:t>/mole</a:t>
            </a:r>
          </a:p>
          <a:p>
            <a:pPr>
              <a:buNone/>
            </a:pPr>
            <a:r>
              <a:rPr lang="en-US" sz="4800" dirty="0" err="1" smtClean="0"/>
              <a:t>Ν</a:t>
            </a:r>
            <a:r>
              <a:rPr lang="en-US" sz="4800" baseline="-25000" dirty="0" err="1" smtClean="0"/>
              <a:t>A</a:t>
            </a:r>
            <a:r>
              <a:rPr lang="en-US" sz="4800" dirty="0" err="1" smtClean="0"/>
              <a:t>Avogadro’s</a:t>
            </a:r>
            <a:r>
              <a:rPr lang="en-US" sz="4800" dirty="0" smtClean="0"/>
              <a:t> number			C = 6.0221415(10) x 10</a:t>
            </a:r>
            <a:r>
              <a:rPr lang="en-US" sz="4800" baseline="30000" dirty="0" smtClean="0"/>
              <a:t>23</a:t>
            </a:r>
            <a:r>
              <a:rPr lang="en-US" sz="4800" dirty="0" smtClean="0"/>
              <a:t>/mole</a:t>
            </a:r>
          </a:p>
          <a:p>
            <a:pPr>
              <a:buNone/>
            </a:pPr>
            <a:r>
              <a:rPr lang="en-US" sz="4800" dirty="0" err="1" smtClean="0"/>
              <a:t>Ν</a:t>
            </a:r>
            <a:r>
              <a:rPr lang="en-US" sz="4800" baseline="-25000" dirty="0" err="1" smtClean="0"/>
              <a:t>o</a:t>
            </a:r>
            <a:r>
              <a:rPr lang="en-US" sz="4800" dirty="0" err="1" smtClean="0"/>
              <a:t>Avogadro’s</a:t>
            </a:r>
            <a:r>
              <a:rPr lang="en-US" sz="4800" dirty="0" smtClean="0"/>
              <a:t> number 			C = 6.0221415(10) x 10</a:t>
            </a:r>
            <a:r>
              <a:rPr lang="en-US" sz="4800" baseline="30000" dirty="0" smtClean="0"/>
              <a:t>23</a:t>
            </a:r>
            <a:r>
              <a:rPr lang="en-US" sz="4800" dirty="0" smtClean="0"/>
              <a:t>/mole</a:t>
            </a:r>
          </a:p>
          <a:p>
            <a:pPr>
              <a:buNone/>
            </a:pPr>
            <a:r>
              <a:rPr lang="en-US" sz="4800" dirty="0" smtClean="0"/>
              <a:t>Ν</a:t>
            </a:r>
            <a:r>
              <a:rPr lang="en-US" sz="4800" b="1" baseline="-25000" dirty="0" smtClean="0"/>
              <a:t>L</a:t>
            </a:r>
            <a:r>
              <a:rPr lang="en-US" sz="4800" dirty="0" smtClean="0"/>
              <a:t>	</a:t>
            </a:r>
            <a:r>
              <a:rPr lang="en-US" sz="4800" dirty="0" err="1" smtClean="0"/>
              <a:t>Loschmidt</a:t>
            </a:r>
            <a:r>
              <a:rPr lang="en-US" sz="4800" dirty="0" smtClean="0"/>
              <a:t> constant			C = 2.6867774(47) x 10</a:t>
            </a:r>
            <a:r>
              <a:rPr lang="en-US" sz="4800" baseline="30000" dirty="0" smtClean="0"/>
              <a:t>25</a:t>
            </a:r>
            <a:r>
              <a:rPr lang="en-US" sz="4800" dirty="0" smtClean="0"/>
              <a:t> m</a:t>
            </a:r>
            <a:r>
              <a:rPr lang="en-US" sz="4800" baseline="30000" dirty="0" smtClean="0"/>
              <a:t>-3</a:t>
            </a: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n	refraction index		V</a:t>
            </a:r>
          </a:p>
          <a:p>
            <a:pPr marL="731520">
              <a:buNone/>
            </a:pPr>
            <a:r>
              <a:rPr lang="en-US" sz="4800" dirty="0" smtClean="0"/>
              <a:t>*moles number			V</a:t>
            </a:r>
          </a:p>
          <a:p>
            <a:pPr marL="731520">
              <a:buNone/>
            </a:pPr>
            <a:r>
              <a:rPr lang="en-US" sz="4800" dirty="0" smtClean="0"/>
              <a:t>*</a:t>
            </a:r>
            <a:r>
              <a:rPr lang="en-US" sz="4800" dirty="0" err="1" smtClean="0"/>
              <a:t>polytrope</a:t>
            </a:r>
            <a:r>
              <a:rPr lang="en-US" sz="4800" dirty="0" smtClean="0"/>
              <a:t> exponent		V</a:t>
            </a:r>
          </a:p>
          <a:p>
            <a:pPr marL="731520">
              <a:buNone/>
            </a:pPr>
            <a:r>
              <a:rPr lang="en-US" sz="4800" dirty="0" smtClean="0"/>
              <a:t>*substance quantity		V</a:t>
            </a:r>
          </a:p>
          <a:p>
            <a:pPr marL="731520">
              <a:buNone/>
            </a:pPr>
            <a:r>
              <a:rPr lang="en-US" sz="4800" dirty="0" smtClean="0"/>
              <a:t>*</a:t>
            </a:r>
            <a:r>
              <a:rPr lang="en-US" sz="4800" dirty="0" err="1" smtClean="0"/>
              <a:t>nano</a:t>
            </a:r>
            <a:r>
              <a:rPr lang="en-US" sz="4800" dirty="0" smtClean="0"/>
              <a:t>			   				= 10</a:t>
            </a:r>
            <a:r>
              <a:rPr lang="en-US" sz="4800" baseline="30000" dirty="0" smtClean="0"/>
              <a:t>-9</a:t>
            </a:r>
            <a:endParaRPr lang="en-US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/>
              <a:t>η	viscosity						V</a:t>
            </a:r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efficiency			</a:t>
            </a:r>
            <a:r>
              <a:rPr lang="en-US" sz="1200" dirty="0" smtClean="0"/>
              <a:t>V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over potential			</a:t>
            </a:r>
            <a:r>
              <a:rPr lang="en-US" sz="1200" dirty="0" smtClean="0"/>
              <a:t>V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*Eta						symbol</a:t>
            </a:r>
            <a:endParaRPr lang="en-US" sz="1200" dirty="0"/>
          </a:p>
          <a:p>
            <a:pPr>
              <a:buNone/>
            </a:pPr>
            <a:r>
              <a:rPr lang="en-US" sz="1200" dirty="0" err="1"/>
              <a:t>ηc</a:t>
            </a:r>
            <a:r>
              <a:rPr lang="en-US" sz="1200" dirty="0"/>
              <a:t>	Carnot cycle efficiency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/>
              <a:t>P	power			V</a:t>
            </a:r>
          </a:p>
          <a:p>
            <a:pPr>
              <a:buNone/>
            </a:pPr>
            <a:r>
              <a:rPr lang="en-US" sz="1200" dirty="0" smtClean="0"/>
              <a:t>*</a:t>
            </a:r>
            <a:r>
              <a:rPr lang="en-US" sz="1200" dirty="0"/>
              <a:t>pressure	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/>
              <a:t>P</a:t>
            </a:r>
            <a:r>
              <a:rPr lang="en-US" sz="1200" baseline="-25000" dirty="0"/>
              <a:t>o</a:t>
            </a:r>
            <a:r>
              <a:rPr lang="en-US" sz="1200" dirty="0"/>
              <a:t> Standard Pressure			</a:t>
            </a:r>
            <a:r>
              <a:rPr lang="en-US" sz="1200" dirty="0" smtClean="0"/>
              <a:t>	C </a:t>
            </a:r>
            <a:r>
              <a:rPr lang="en-US" sz="1200" dirty="0"/>
              <a:t>= 101.325 </a:t>
            </a:r>
            <a:r>
              <a:rPr lang="en-US" sz="1200" dirty="0" err="1"/>
              <a:t>kPa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dielectric polarization		</a:t>
            </a:r>
            <a:r>
              <a:rPr lang="en-US" sz="1200" dirty="0" smtClean="0"/>
              <a:t>V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 err="1"/>
              <a:t>peta</a:t>
            </a:r>
            <a:r>
              <a:rPr lang="en-US" sz="1200" dirty="0"/>
              <a:t>			  		 = 10</a:t>
            </a:r>
            <a:r>
              <a:rPr lang="en-US" sz="1200" baseline="30000" dirty="0"/>
              <a:t>15</a:t>
            </a:r>
            <a:endParaRPr lang="en-US" sz="1200" dirty="0"/>
          </a:p>
          <a:p>
            <a:pPr>
              <a:buNone/>
            </a:pPr>
            <a:r>
              <a:rPr lang="en-US" sz="1200" dirty="0"/>
              <a:t>Pa Pascal (pressure) 	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/>
              <a:t>p	pressure  			</a:t>
            </a:r>
            <a:r>
              <a:rPr lang="en-US" sz="1200" dirty="0" smtClean="0"/>
              <a:t>V </a:t>
            </a:r>
            <a:endParaRPr lang="en-US" sz="1200" dirty="0"/>
          </a:p>
          <a:p>
            <a:pPr>
              <a:buNone/>
            </a:pPr>
            <a:r>
              <a:rPr lang="en-US" sz="1200" dirty="0" smtClean="0"/>
              <a:t>*&lt;</a:t>
            </a:r>
            <a:r>
              <a:rPr lang="en-US" sz="1200" dirty="0"/>
              <a:t>specific&gt;	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 smtClean="0"/>
              <a:t>*</a:t>
            </a:r>
            <a:r>
              <a:rPr lang="en-US" sz="1200" dirty="0"/>
              <a:t>statistical weight	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 smtClean="0"/>
              <a:t>*</a:t>
            </a:r>
            <a:r>
              <a:rPr lang="en-US" sz="1200" dirty="0" err="1"/>
              <a:t>pico</a:t>
            </a:r>
            <a:r>
              <a:rPr lang="en-US" sz="1200" dirty="0"/>
              <a:t>					=10</a:t>
            </a:r>
            <a:r>
              <a:rPr lang="en-US" sz="1200" baseline="30000" dirty="0"/>
              <a:t>-12</a:t>
            </a:r>
            <a:endParaRPr lang="en-US" sz="1200" dirty="0"/>
          </a:p>
          <a:p>
            <a:pPr>
              <a:buNone/>
            </a:pPr>
            <a:r>
              <a:rPr lang="en-US" sz="1200" dirty="0"/>
              <a:t>pc	critical pressure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 err="1"/>
              <a:t>p</a:t>
            </a:r>
            <a:r>
              <a:rPr lang="en-US" sz="1200" b="1" baseline="-25000" dirty="0" err="1"/>
              <a:t>D</a:t>
            </a:r>
            <a:r>
              <a:rPr lang="en-US" sz="1200" b="1" baseline="-25000" dirty="0"/>
              <a:t>	</a:t>
            </a:r>
            <a:r>
              <a:rPr lang="en-US" sz="1200" dirty="0"/>
              <a:t>partial pressure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 err="1"/>
              <a:t>pn</a:t>
            </a:r>
            <a:r>
              <a:rPr lang="en-US" sz="1200" dirty="0"/>
              <a:t>	standard pressure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 err="1"/>
              <a:t>ps</a:t>
            </a:r>
            <a:r>
              <a:rPr lang="en-US" sz="1200" dirty="0"/>
              <a:t>	saturated-vapor pressure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/>
              <a:t>ρ	charge density		</a:t>
            </a:r>
            <a:r>
              <a:rPr lang="en-US" sz="1200" dirty="0" smtClean="0"/>
              <a:t>V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 err="1"/>
              <a:t>resitivity</a:t>
            </a:r>
            <a:r>
              <a:rPr lang="en-US" sz="1200" dirty="0"/>
              <a:t>			</a:t>
            </a:r>
            <a:r>
              <a:rPr lang="en-US" sz="1200" dirty="0" smtClean="0"/>
              <a:t>V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reflection factor			</a:t>
            </a:r>
            <a:r>
              <a:rPr lang="en-US" sz="1200" dirty="0" smtClean="0"/>
              <a:t>V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density			</a:t>
            </a:r>
            <a:r>
              <a:rPr lang="en-US" sz="1200" dirty="0" smtClean="0"/>
              <a:t>V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rho		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 err="1"/>
              <a:t>ρm</a:t>
            </a:r>
            <a:r>
              <a:rPr lang="en-US" sz="1200" dirty="0"/>
              <a:t> molar density	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 err="1"/>
              <a:t>ρN</a:t>
            </a:r>
            <a:r>
              <a:rPr lang="en-US" sz="1200" dirty="0"/>
              <a:t>	particle density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 smtClean="0"/>
              <a:t>*</a:t>
            </a:r>
            <a:r>
              <a:rPr lang="en-US" sz="1200" dirty="0"/>
              <a:t>radiant power	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 smtClean="0"/>
              <a:t>*flux </a:t>
            </a:r>
            <a:r>
              <a:rPr lang="en-US" sz="1200" dirty="0"/>
              <a:t>of light	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/>
              <a:t>(phi) ф radiant power			</a:t>
            </a:r>
            <a:r>
              <a:rPr lang="en-US" sz="1200" dirty="0" smtClean="0"/>
              <a:t>V</a:t>
            </a:r>
            <a:r>
              <a:rPr lang="en-US" sz="1200" dirty="0"/>
              <a:t>	</a:t>
            </a:r>
          </a:p>
          <a:p>
            <a:pPr>
              <a:buNone/>
            </a:pPr>
            <a:r>
              <a:rPr lang="en-US" sz="1200" dirty="0" smtClean="0"/>
              <a:t>*</a:t>
            </a:r>
            <a:r>
              <a:rPr lang="en-US" sz="1200" dirty="0"/>
              <a:t>flux of light  (</a:t>
            </a:r>
            <a:r>
              <a:rPr lang="en-US" sz="1200" dirty="0" err="1"/>
              <a:t>dФ</a:t>
            </a:r>
            <a:r>
              <a:rPr lang="en-US" sz="1200" dirty="0"/>
              <a:t>/</a:t>
            </a:r>
            <a:r>
              <a:rPr lang="en-US" sz="1200" dirty="0" err="1"/>
              <a:t>dω</a:t>
            </a:r>
            <a:r>
              <a:rPr lang="en-US" sz="1200" dirty="0"/>
              <a:t>)	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/>
              <a:t>(phi)  φ, ф, Ф	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 smtClean="0"/>
              <a:t>*</a:t>
            </a:r>
            <a:r>
              <a:rPr lang="en-US" sz="1200" dirty="0"/>
              <a:t>plane angle	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 smtClean="0"/>
              <a:t>*</a:t>
            </a:r>
            <a:r>
              <a:rPr lang="en-US" sz="1200" dirty="0"/>
              <a:t>relative moisture	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 smtClean="0"/>
              <a:t>*</a:t>
            </a:r>
            <a:r>
              <a:rPr lang="en-US" sz="1200" dirty="0"/>
              <a:t>heat flow	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/>
              <a:t>(psi )Ψ, ψ, Ψ</a:t>
            </a:r>
            <a:r>
              <a:rPr lang="en-US" sz="1200" b="1" dirty="0"/>
              <a:t>	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 smtClean="0"/>
              <a:t>*</a:t>
            </a:r>
            <a:r>
              <a:rPr lang="en-US" sz="1200" dirty="0"/>
              <a:t>plane angle	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/>
              <a:t>π	3.1415967				C = 3.1415927</a:t>
            </a:r>
          </a:p>
          <a:p>
            <a:pPr>
              <a:buNone/>
            </a:pPr>
            <a:r>
              <a:rPr lang="en-US" sz="1200" dirty="0" smtClean="0"/>
              <a:t>*</a:t>
            </a:r>
            <a:r>
              <a:rPr lang="en-US" sz="1200" dirty="0"/>
              <a:t>osmotic pressure			</a:t>
            </a:r>
            <a:r>
              <a:rPr lang="en-US" sz="1200" dirty="0" smtClean="0"/>
              <a:t>V</a:t>
            </a:r>
            <a:endParaRPr lang="en-US" sz="1200" dirty="0"/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/>
              <a:t>Q	heat			</a:t>
            </a:r>
            <a:r>
              <a:rPr lang="en-US" sz="1200" dirty="0" smtClean="0"/>
              <a:t>V 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equilibrium product or quotient	</a:t>
            </a:r>
            <a:r>
              <a:rPr lang="en-US" sz="1200" dirty="0" smtClean="0"/>
              <a:t>V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quantity of electricity		</a:t>
            </a:r>
            <a:r>
              <a:rPr lang="en-US" sz="1200" dirty="0" smtClean="0"/>
              <a:t>V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quantity of Light		</a:t>
            </a:r>
            <a:r>
              <a:rPr lang="en-US" sz="1200" dirty="0" smtClean="0"/>
              <a:t>V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partition function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 err="1" smtClean="0"/>
              <a:t>Q</a:t>
            </a:r>
            <a:r>
              <a:rPr lang="en-US" sz="1200" baseline="-25000" dirty="0" err="1" smtClean="0"/>
              <a:t>vap</a:t>
            </a:r>
            <a:r>
              <a:rPr lang="en-US" sz="1200" baseline="-25000" dirty="0" smtClean="0"/>
              <a:t>	</a:t>
            </a:r>
            <a:r>
              <a:rPr lang="en-US" sz="1200" dirty="0" smtClean="0"/>
              <a:t> </a:t>
            </a:r>
            <a:r>
              <a:rPr lang="en-US" sz="1200" dirty="0"/>
              <a:t>heart of vaporization of water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/>
              <a:t>q	heat	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 err="1"/>
              <a:t>q</a:t>
            </a:r>
            <a:r>
              <a:rPr lang="en-US" sz="1200" baseline="-25000" dirty="0" err="1"/>
              <a:t>th</a:t>
            </a:r>
            <a:r>
              <a:rPr lang="en-US" sz="1200" dirty="0"/>
              <a:t>	heat-flow density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 err="1"/>
              <a:t>qs</a:t>
            </a:r>
            <a:r>
              <a:rPr lang="en-US" sz="1200" dirty="0"/>
              <a:t>	solar constant			C = 8.31441	</a:t>
            </a:r>
          </a:p>
          <a:p>
            <a:pPr>
              <a:buNone/>
            </a:pPr>
            <a:r>
              <a:rPr lang="en-US" sz="1200" dirty="0"/>
              <a:t>R	gas constant			C = 8.314472(15)J/</a:t>
            </a:r>
            <a:r>
              <a:rPr lang="en-US" sz="1200" dirty="0" err="1"/>
              <a:t>mole.K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resistance			</a:t>
            </a:r>
            <a:r>
              <a:rPr lang="en-US" sz="1200" dirty="0" smtClean="0"/>
              <a:t>V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 err="1"/>
              <a:t>Rydberg</a:t>
            </a:r>
            <a:r>
              <a:rPr lang="en-US" sz="1200" dirty="0"/>
              <a:t> constant	</a:t>
            </a:r>
            <a:r>
              <a:rPr lang="en-US" sz="1200" dirty="0" smtClean="0"/>
              <a:t>9y978		C </a:t>
            </a:r>
            <a:r>
              <a:rPr lang="en-US" sz="1200" dirty="0"/>
              <a:t>= 1.0974 x 10</a:t>
            </a:r>
            <a:r>
              <a:rPr lang="en-US" sz="1200" baseline="30000" dirty="0"/>
              <a:t>7</a:t>
            </a:r>
            <a:r>
              <a:rPr lang="en-US" sz="1200" dirty="0"/>
              <a:t>/m.0974 x 107/mp8C789y</a:t>
            </a:r>
          </a:p>
          <a:p>
            <a:pPr>
              <a:buNone/>
            </a:pPr>
            <a:r>
              <a:rPr lang="en-US" sz="1200" dirty="0"/>
              <a:t>R</a:t>
            </a:r>
            <a:r>
              <a:rPr lang="en-US" sz="1200" baseline="-25000" dirty="0"/>
              <a:t>G </a:t>
            </a:r>
            <a:r>
              <a:rPr lang="en-US" sz="1200" baseline="-25000" dirty="0" smtClean="0"/>
              <a:t>	 </a:t>
            </a:r>
            <a:r>
              <a:rPr lang="en-US" sz="1200" dirty="0" smtClean="0"/>
              <a:t>radius </a:t>
            </a:r>
            <a:r>
              <a:rPr lang="en-US" sz="1200" dirty="0"/>
              <a:t>of gyration of a </a:t>
            </a:r>
            <a:r>
              <a:rPr lang="en-US" sz="1200" dirty="0" smtClean="0"/>
              <a:t>polymer</a:t>
            </a:r>
            <a:r>
              <a:rPr lang="en-US" sz="1200" dirty="0"/>
              <a:t>	V</a:t>
            </a:r>
          </a:p>
          <a:p>
            <a:pPr>
              <a:buNone/>
            </a:pPr>
            <a:r>
              <a:rPr lang="en-US" sz="1200" dirty="0"/>
              <a:t>R</a:t>
            </a:r>
            <a:r>
              <a:rPr lang="en-US" sz="1200" baseline="-25000" dirty="0"/>
              <a:t>E	</a:t>
            </a:r>
            <a:r>
              <a:rPr lang="en-US" sz="1200" dirty="0"/>
              <a:t>radius of Earth			C = 6371 km = 3959 mi</a:t>
            </a:r>
          </a:p>
          <a:p>
            <a:pPr>
              <a:buNone/>
            </a:pPr>
            <a:r>
              <a:rPr lang="en-US" sz="1200" dirty="0"/>
              <a:t>R</a:t>
            </a:r>
            <a:r>
              <a:rPr lang="en-US" sz="1200" baseline="-25000" dirty="0"/>
              <a:t>s</a:t>
            </a:r>
            <a:r>
              <a:rPr lang="en-US" sz="1200" dirty="0"/>
              <a:t>	specific gas constant		C = 8.314472(15) J/</a:t>
            </a:r>
            <a:r>
              <a:rPr lang="en-US" sz="1200" dirty="0" err="1"/>
              <a:t>mol.K</a:t>
            </a:r>
            <a:r>
              <a:rPr lang="en-US" sz="1200" dirty="0"/>
              <a:t>)</a:t>
            </a:r>
          </a:p>
          <a:p>
            <a:pPr>
              <a:buNone/>
            </a:pPr>
            <a:r>
              <a:rPr lang="en-US" sz="1200" dirty="0" smtClean="0"/>
              <a:t>R</a:t>
            </a:r>
            <a:r>
              <a:rPr lang="en-US" sz="1200" baseline="-25000" dirty="0" smtClean="0"/>
              <a:t>G	</a:t>
            </a:r>
            <a:r>
              <a:rPr lang="en-US" sz="1200" dirty="0" smtClean="0"/>
              <a:t> </a:t>
            </a:r>
            <a:r>
              <a:rPr lang="en-US" sz="1200" dirty="0"/>
              <a:t>radius of gyration of a polymer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 err="1"/>
              <a:t>Rth</a:t>
            </a:r>
            <a:r>
              <a:rPr lang="en-US" sz="1200" dirty="0"/>
              <a:t> </a:t>
            </a:r>
            <a:r>
              <a:rPr lang="en-US" sz="1200" dirty="0" smtClean="0"/>
              <a:t>	 thermal </a:t>
            </a:r>
            <a:r>
              <a:rPr lang="en-US" sz="1200" dirty="0"/>
              <a:t>resistance			C =  #</a:t>
            </a:r>
          </a:p>
          <a:p>
            <a:pPr>
              <a:buNone/>
            </a:pPr>
            <a:r>
              <a:rPr lang="en-US" sz="1200" dirty="0"/>
              <a:t>r	refractivity		</a:t>
            </a:r>
            <a:r>
              <a:rPr lang="en-US" sz="1200" dirty="0" smtClean="0"/>
              <a:t>V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radius			</a:t>
            </a:r>
            <a:r>
              <a:rPr lang="en-US" sz="1200" dirty="0" smtClean="0"/>
              <a:t>V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 err="1"/>
              <a:t>rxn</a:t>
            </a:r>
            <a:r>
              <a:rPr lang="en-US" sz="1200" dirty="0"/>
              <a:t> rate	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 smtClean="0"/>
              <a:t>S	entropy (Gibbs η)					V</a:t>
            </a:r>
          </a:p>
          <a:p>
            <a:pPr marL="731520">
              <a:buNone/>
            </a:pPr>
            <a:r>
              <a:rPr lang="en-US" sz="1200" dirty="0" smtClean="0"/>
              <a:t>*area				V</a:t>
            </a:r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33400"/>
            <a:ext cx="8229600" cy="55927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3600" dirty="0" smtClean="0"/>
              <a:t>S </a:t>
            </a:r>
            <a:r>
              <a:rPr lang="en-US" sz="3600" dirty="0"/>
              <a:t>&lt;specific entropy&gt;                                                               </a:t>
            </a:r>
            <a:r>
              <a:rPr lang="en-US" sz="3600" dirty="0" smtClean="0"/>
              <a:t>V</a:t>
            </a:r>
          </a:p>
          <a:p>
            <a:pPr marL="731520">
              <a:buNone/>
            </a:pPr>
            <a:r>
              <a:rPr lang="en-US" sz="3600" dirty="0" smtClean="0"/>
              <a:t>*path</a:t>
            </a:r>
            <a:r>
              <a:rPr lang="en-US" sz="3600" dirty="0"/>
              <a:t>, arc length			</a:t>
            </a:r>
            <a:r>
              <a:rPr lang="en-US" sz="3600" dirty="0" smtClean="0"/>
              <a:t>V</a:t>
            </a:r>
            <a:endParaRPr lang="en-US" sz="3600" dirty="0"/>
          </a:p>
          <a:p>
            <a:pPr marL="731520">
              <a:buNone/>
            </a:pPr>
            <a:r>
              <a:rPr lang="en-US" sz="3600" dirty="0" smtClean="0"/>
              <a:t>*</a:t>
            </a:r>
            <a:r>
              <a:rPr lang="en-US" sz="3600" dirty="0"/>
              <a:t>arc length (contour length)		</a:t>
            </a:r>
            <a:r>
              <a:rPr lang="en-US" sz="3600" dirty="0" smtClean="0"/>
              <a:t>V</a:t>
            </a:r>
            <a:endParaRPr lang="en-US" sz="3600" dirty="0"/>
          </a:p>
          <a:p>
            <a:pPr marL="731520">
              <a:buNone/>
            </a:pPr>
            <a:r>
              <a:rPr lang="en-US" sz="3600" dirty="0" smtClean="0"/>
              <a:t>*</a:t>
            </a:r>
            <a:r>
              <a:rPr lang="en-US" sz="3600" dirty="0"/>
              <a:t>sedimentation coefficient		</a:t>
            </a:r>
            <a:r>
              <a:rPr lang="en-US" sz="3600" dirty="0" smtClean="0"/>
              <a:t>V</a:t>
            </a:r>
            <a:endParaRPr lang="en-US" sz="3600" dirty="0"/>
          </a:p>
          <a:p>
            <a:pPr marL="731520">
              <a:buNone/>
            </a:pPr>
            <a:r>
              <a:rPr lang="en-US" sz="3600" dirty="0" smtClean="0"/>
              <a:t>*</a:t>
            </a:r>
            <a:r>
              <a:rPr lang="en-US" sz="3600" dirty="0"/>
              <a:t>wall thickness			</a:t>
            </a:r>
            <a:r>
              <a:rPr lang="en-US" sz="3600" dirty="0" smtClean="0"/>
              <a:t>V</a:t>
            </a:r>
            <a:endParaRPr lang="en-US" sz="3600" dirty="0"/>
          </a:p>
          <a:p>
            <a:pPr marL="731520">
              <a:buNone/>
            </a:pPr>
            <a:r>
              <a:rPr lang="en-US" sz="3600" dirty="0" smtClean="0"/>
              <a:t>*</a:t>
            </a:r>
            <a:r>
              <a:rPr lang="en-US" sz="3600" dirty="0" err="1"/>
              <a:t>rxn</a:t>
            </a:r>
            <a:r>
              <a:rPr lang="en-US" sz="3600" dirty="0"/>
              <a:t> rate			</a:t>
            </a:r>
            <a:r>
              <a:rPr lang="en-US" sz="3600" dirty="0" smtClean="0"/>
              <a:t>V</a:t>
            </a:r>
            <a:endParaRPr lang="en-US" sz="3600" dirty="0"/>
          </a:p>
          <a:p>
            <a:pPr>
              <a:buNone/>
            </a:pPr>
            <a:r>
              <a:rPr lang="en-US" sz="3600" dirty="0"/>
              <a:t>σ </a:t>
            </a:r>
            <a:r>
              <a:rPr lang="en-US" sz="3600" dirty="0" err="1"/>
              <a:t>Stehan</a:t>
            </a:r>
            <a:r>
              <a:rPr lang="en-US" sz="3600" dirty="0"/>
              <a:t>-Boltzmann constant			C= 5.670400(40) x 10</a:t>
            </a:r>
            <a:r>
              <a:rPr lang="en-US" sz="3600" baseline="30000" dirty="0"/>
              <a:t>-8</a:t>
            </a:r>
            <a:r>
              <a:rPr lang="en-US" sz="3600" dirty="0"/>
              <a:t>W/m</a:t>
            </a:r>
            <a:r>
              <a:rPr lang="en-US" sz="3600" baseline="30000" dirty="0"/>
              <a:t>2</a:t>
            </a:r>
            <a:r>
              <a:rPr lang="en-US" sz="3600" dirty="0"/>
              <a:t>.K</a:t>
            </a:r>
            <a:r>
              <a:rPr lang="en-US" sz="3600" baseline="30000" dirty="0"/>
              <a:t>4</a:t>
            </a:r>
            <a:endParaRPr lang="en-US" sz="3600" dirty="0"/>
          </a:p>
          <a:p>
            <a:pPr marL="731520">
              <a:buNone/>
            </a:pPr>
            <a:r>
              <a:rPr lang="en-US" sz="3600" dirty="0" smtClean="0"/>
              <a:t>*cross-section</a:t>
            </a:r>
            <a:r>
              <a:rPr lang="en-US" sz="3600" dirty="0"/>
              <a:t>			</a:t>
            </a:r>
            <a:r>
              <a:rPr lang="en-US" sz="3600" dirty="0" smtClean="0"/>
              <a:t>V</a:t>
            </a:r>
            <a:endParaRPr lang="en-US" sz="3600" dirty="0"/>
          </a:p>
          <a:p>
            <a:pPr marL="731520">
              <a:buNone/>
            </a:pPr>
            <a:r>
              <a:rPr lang="en-US" sz="3600" dirty="0" smtClean="0"/>
              <a:t>*</a:t>
            </a:r>
            <a:r>
              <a:rPr lang="en-US" sz="3600" dirty="0"/>
              <a:t>symmetry number			</a:t>
            </a:r>
            <a:r>
              <a:rPr lang="en-US" sz="3600" dirty="0" smtClean="0"/>
              <a:t>V</a:t>
            </a:r>
            <a:endParaRPr lang="en-US" sz="3600" dirty="0"/>
          </a:p>
          <a:p>
            <a:pPr marL="731520">
              <a:buNone/>
            </a:pPr>
            <a:r>
              <a:rPr lang="en-US" sz="3600" dirty="0" smtClean="0"/>
              <a:t>*</a:t>
            </a:r>
            <a:r>
              <a:rPr lang="en-US" sz="3600" dirty="0"/>
              <a:t>traction			</a:t>
            </a:r>
            <a:r>
              <a:rPr lang="en-US" sz="3600" dirty="0" smtClean="0"/>
              <a:t>V</a:t>
            </a:r>
            <a:endParaRPr lang="en-US" sz="3600" dirty="0"/>
          </a:p>
          <a:p>
            <a:pPr marL="731520">
              <a:buNone/>
            </a:pPr>
            <a:r>
              <a:rPr lang="en-US" sz="3600" dirty="0" smtClean="0"/>
              <a:t>*</a:t>
            </a:r>
            <a:r>
              <a:rPr lang="en-US" sz="3600" dirty="0"/>
              <a:t>surface tension			</a:t>
            </a:r>
            <a:r>
              <a:rPr lang="en-US" sz="3600" dirty="0" smtClean="0"/>
              <a:t>V</a:t>
            </a:r>
            <a:endParaRPr lang="en-US" sz="3600" dirty="0"/>
          </a:p>
          <a:p>
            <a:pPr marL="731520">
              <a:buNone/>
            </a:pPr>
            <a:r>
              <a:rPr lang="en-US" sz="3600" dirty="0" smtClean="0"/>
              <a:t>*</a:t>
            </a:r>
            <a:r>
              <a:rPr lang="en-US" sz="3600" dirty="0"/>
              <a:t>molecule diameter			</a:t>
            </a:r>
            <a:r>
              <a:rPr lang="en-US" sz="3600" dirty="0" smtClean="0"/>
              <a:t>V</a:t>
            </a:r>
            <a:endParaRPr lang="en-US" sz="3600" dirty="0"/>
          </a:p>
          <a:p>
            <a:pPr marL="731520">
              <a:buNone/>
            </a:pPr>
            <a:r>
              <a:rPr lang="en-US" sz="3600" dirty="0" smtClean="0"/>
              <a:t>*</a:t>
            </a:r>
            <a:r>
              <a:rPr lang="en-US" sz="3600" dirty="0"/>
              <a:t>surface charge density		</a:t>
            </a:r>
            <a:r>
              <a:rPr lang="en-US" sz="3600" dirty="0" smtClean="0"/>
              <a:t>V</a:t>
            </a:r>
            <a:endParaRPr lang="en-US" sz="3600" dirty="0"/>
          </a:p>
          <a:p>
            <a:pPr marL="731520">
              <a:buNone/>
            </a:pPr>
            <a:r>
              <a:rPr lang="en-US" sz="3600" dirty="0" smtClean="0"/>
              <a:t>*</a:t>
            </a:r>
            <a:r>
              <a:rPr lang="en-US" sz="3600" dirty="0"/>
              <a:t>wavelength			</a:t>
            </a:r>
            <a:r>
              <a:rPr lang="en-US" sz="3600" dirty="0" smtClean="0"/>
              <a:t>V</a:t>
            </a:r>
            <a:endParaRPr lang="en-US" sz="3600" dirty="0"/>
          </a:p>
          <a:p>
            <a:pPr>
              <a:buNone/>
            </a:pPr>
            <a:r>
              <a:rPr lang="en-US" sz="3600" dirty="0"/>
              <a:t>T	Temperature, absolute			C = -273,10 C</a:t>
            </a:r>
          </a:p>
          <a:p>
            <a:pPr marL="731520">
              <a:buNone/>
            </a:pPr>
            <a:r>
              <a:rPr lang="en-US" sz="3600" dirty="0" smtClean="0"/>
              <a:t>*</a:t>
            </a:r>
            <a:r>
              <a:rPr lang="en-US" sz="3600" dirty="0"/>
              <a:t>period, or other </a:t>
            </a:r>
            <a:r>
              <a:rPr lang="en-US" sz="3600" dirty="0" err="1"/>
              <a:t>chacteristic</a:t>
            </a:r>
            <a:r>
              <a:rPr lang="en-US" sz="3600" dirty="0"/>
              <a:t> interval 		V</a:t>
            </a:r>
          </a:p>
          <a:p>
            <a:pPr marL="731520">
              <a:buNone/>
            </a:pPr>
            <a:r>
              <a:rPr lang="en-US" sz="3600" dirty="0" smtClean="0"/>
              <a:t>*</a:t>
            </a:r>
            <a:r>
              <a:rPr lang="en-US" sz="3600" dirty="0"/>
              <a:t>Transmittance			</a:t>
            </a:r>
            <a:r>
              <a:rPr lang="en-US" sz="3600" dirty="0" smtClean="0"/>
              <a:t>V</a:t>
            </a:r>
            <a:endParaRPr lang="en-US" sz="3600" dirty="0"/>
          </a:p>
          <a:p>
            <a:pPr marL="731520">
              <a:buNone/>
            </a:pPr>
            <a:r>
              <a:rPr lang="en-US" sz="3600" dirty="0" smtClean="0"/>
              <a:t>*</a:t>
            </a:r>
            <a:r>
              <a:rPr lang="en-US" sz="3600" dirty="0"/>
              <a:t>Transport number			</a:t>
            </a:r>
            <a:r>
              <a:rPr lang="en-US" sz="3600" dirty="0" smtClean="0"/>
              <a:t>V</a:t>
            </a:r>
            <a:endParaRPr lang="en-US" sz="3600" dirty="0"/>
          </a:p>
          <a:p>
            <a:pPr marL="731520">
              <a:buNone/>
            </a:pPr>
            <a:r>
              <a:rPr lang="en-US" sz="3600" dirty="0" smtClean="0"/>
              <a:t>*</a:t>
            </a:r>
            <a:r>
              <a:rPr lang="en-US" sz="3600" dirty="0" err="1"/>
              <a:t>Tera</a:t>
            </a:r>
            <a:r>
              <a:rPr lang="en-US" sz="3600" dirty="0"/>
              <a:t>				</a:t>
            </a:r>
            <a:r>
              <a:rPr lang="en-US" sz="3600" dirty="0" smtClean="0"/>
              <a:t>		</a:t>
            </a:r>
            <a:r>
              <a:rPr lang="en-US" sz="3600" dirty="0"/>
              <a:t>	  = 10</a:t>
            </a:r>
            <a:r>
              <a:rPr lang="en-US" sz="3600" baseline="30000" dirty="0"/>
              <a:t>12</a:t>
            </a:r>
            <a:endParaRPr lang="en-US" sz="3600" dirty="0"/>
          </a:p>
          <a:p>
            <a:pPr>
              <a:buNone/>
            </a:pPr>
            <a:r>
              <a:rPr lang="en-US" sz="3600" dirty="0" err="1"/>
              <a:t>Tc</a:t>
            </a:r>
            <a:r>
              <a:rPr lang="en-US" sz="3600" dirty="0"/>
              <a:t>	critical temperature		V</a:t>
            </a:r>
          </a:p>
          <a:p>
            <a:pPr>
              <a:buNone/>
            </a:pPr>
            <a:r>
              <a:rPr lang="en-US" sz="3600" dirty="0"/>
              <a:t>	*temperature, cold bath		V</a:t>
            </a:r>
          </a:p>
          <a:p>
            <a:pPr>
              <a:buNone/>
            </a:pPr>
            <a:r>
              <a:rPr lang="en-US" sz="3600" dirty="0" err="1"/>
              <a:t>Th</a:t>
            </a:r>
            <a:r>
              <a:rPr lang="en-US" sz="3600" dirty="0"/>
              <a:t> temperature, heat bath		V</a:t>
            </a:r>
          </a:p>
          <a:p>
            <a:pPr>
              <a:buNone/>
            </a:pPr>
            <a:r>
              <a:rPr lang="en-US" sz="3600" dirty="0"/>
              <a:t>Ti inversion temperature, 		V</a:t>
            </a:r>
          </a:p>
          <a:p>
            <a:pPr marL="731520">
              <a:buNone/>
            </a:pPr>
            <a:r>
              <a:rPr lang="en-US" sz="3600" dirty="0" smtClean="0"/>
              <a:t>*</a:t>
            </a:r>
            <a:r>
              <a:rPr lang="en-US" sz="3600" dirty="0"/>
              <a:t>Joule-Thomson			V</a:t>
            </a:r>
          </a:p>
          <a:p>
            <a:pPr>
              <a:buNone/>
            </a:pPr>
            <a:r>
              <a:rPr lang="en-US" sz="3600" dirty="0" err="1"/>
              <a:t>Tn</a:t>
            </a:r>
            <a:r>
              <a:rPr lang="en-US" sz="3600" dirty="0"/>
              <a:t> standard temperature	</a:t>
            </a:r>
            <a:r>
              <a:rPr lang="en-US" sz="3600" dirty="0" smtClean="0"/>
              <a:t>	V</a:t>
            </a:r>
            <a:endParaRPr lang="en-US" sz="3600" dirty="0"/>
          </a:p>
          <a:p>
            <a:pPr>
              <a:buNone/>
            </a:pPr>
            <a:r>
              <a:rPr lang="en-US" sz="3600" dirty="0"/>
              <a:t>t	time			</a:t>
            </a:r>
            <a:r>
              <a:rPr lang="en-US" sz="3600" dirty="0" smtClean="0"/>
              <a:t>V</a:t>
            </a:r>
            <a:endParaRPr lang="en-US" sz="3600" dirty="0"/>
          </a:p>
          <a:p>
            <a:pPr marL="731520">
              <a:buNone/>
            </a:pPr>
            <a:r>
              <a:rPr lang="en-US" sz="3600" dirty="0" smtClean="0"/>
              <a:t>*</a:t>
            </a:r>
            <a:r>
              <a:rPr lang="en-US" sz="3600" dirty="0"/>
              <a:t>period, or other </a:t>
            </a:r>
            <a:r>
              <a:rPr lang="en-US" sz="3600" dirty="0" err="1"/>
              <a:t>chacteristic</a:t>
            </a:r>
            <a:r>
              <a:rPr lang="en-US" sz="3600" dirty="0"/>
              <a:t> interval 		V</a:t>
            </a:r>
          </a:p>
          <a:p>
            <a:pPr marL="731520">
              <a:buNone/>
            </a:pPr>
            <a:r>
              <a:rPr lang="en-US" sz="3600" dirty="0" smtClean="0"/>
              <a:t>*</a:t>
            </a:r>
            <a:r>
              <a:rPr lang="en-US" sz="3600" dirty="0"/>
              <a:t>temperature			</a:t>
            </a:r>
            <a:r>
              <a:rPr lang="en-US" sz="3600" dirty="0" smtClean="0"/>
              <a:t>V</a:t>
            </a:r>
            <a:endParaRPr lang="en-US" sz="3600" dirty="0"/>
          </a:p>
          <a:p>
            <a:pPr marL="731520">
              <a:buNone/>
            </a:pPr>
            <a:r>
              <a:rPr lang="en-US" sz="3600" dirty="0" smtClean="0"/>
              <a:t>*</a:t>
            </a:r>
            <a:r>
              <a:rPr lang="en-US" sz="3600" dirty="0"/>
              <a:t>electric potential			</a:t>
            </a:r>
            <a:r>
              <a:rPr lang="en-US" sz="3600" dirty="0" smtClean="0"/>
              <a:t>V</a:t>
            </a:r>
            <a:endParaRPr lang="en-US" sz="3600" dirty="0"/>
          </a:p>
          <a:p>
            <a:pPr marL="731520">
              <a:buNone/>
            </a:pPr>
            <a:r>
              <a:rPr lang="en-US" sz="3600" dirty="0" smtClean="0"/>
              <a:t>*</a:t>
            </a:r>
            <a:r>
              <a:rPr lang="en-US" sz="3600" dirty="0"/>
              <a:t>volume			</a:t>
            </a:r>
            <a:r>
              <a:rPr lang="en-US" sz="3600" dirty="0" smtClean="0"/>
              <a:t>V</a:t>
            </a:r>
            <a:endParaRPr lang="en-US" sz="3600" dirty="0"/>
          </a:p>
          <a:p>
            <a:pPr marL="731520">
              <a:buNone/>
            </a:pPr>
            <a:r>
              <a:rPr lang="en-US" sz="3600" dirty="0" smtClean="0"/>
              <a:t>*</a:t>
            </a:r>
            <a:r>
              <a:rPr lang="en-US" sz="3600" dirty="0" err="1"/>
              <a:t>stoichiometric</a:t>
            </a:r>
            <a:r>
              <a:rPr lang="en-US" sz="3600" dirty="0"/>
              <a:t> </a:t>
            </a:r>
            <a:r>
              <a:rPr lang="en-US" sz="3600" dirty="0" err="1"/>
              <a:t>molc</a:t>
            </a:r>
            <a:r>
              <a:rPr lang="en-US" sz="3600" dirty="0"/>
              <a:t>			</a:t>
            </a:r>
            <a:r>
              <a:rPr lang="en-US" sz="3600" dirty="0" smtClean="0"/>
              <a:t>V</a:t>
            </a:r>
            <a:endParaRPr lang="en-US" sz="3600" dirty="0"/>
          </a:p>
          <a:p>
            <a:pPr marL="731520">
              <a:buNone/>
            </a:pPr>
            <a:r>
              <a:rPr lang="en-US" sz="3600" dirty="0" smtClean="0"/>
              <a:t>*</a:t>
            </a:r>
            <a:r>
              <a:rPr lang="en-US" sz="3600" dirty="0"/>
              <a:t>kinematic viscosity			</a:t>
            </a:r>
            <a:r>
              <a:rPr lang="en-US" sz="3600" dirty="0" smtClean="0"/>
              <a:t>V</a:t>
            </a:r>
            <a:endParaRPr lang="en-US" sz="3600" dirty="0"/>
          </a:p>
          <a:p>
            <a:pPr marL="731520">
              <a:buNone/>
            </a:pPr>
            <a:r>
              <a:rPr lang="en-US" sz="3600" dirty="0" smtClean="0"/>
              <a:t>*</a:t>
            </a:r>
            <a:r>
              <a:rPr lang="en-US" sz="3600" dirty="0"/>
              <a:t>transport number			</a:t>
            </a:r>
            <a:r>
              <a:rPr lang="en-US" sz="3600" dirty="0" smtClean="0"/>
              <a:t>V</a:t>
            </a:r>
            <a:endParaRPr lang="en-US" sz="3600" dirty="0"/>
          </a:p>
          <a:p>
            <a:pPr>
              <a:buNone/>
            </a:pPr>
            <a:r>
              <a:rPr lang="en-US" sz="3600" dirty="0"/>
              <a:t>τ	transmittance		</a:t>
            </a:r>
            <a:r>
              <a:rPr lang="en-US" sz="3600" dirty="0" smtClean="0"/>
              <a:t>V</a:t>
            </a:r>
            <a:endParaRPr lang="en-US" sz="3600" dirty="0"/>
          </a:p>
          <a:p>
            <a:pPr marL="731520">
              <a:buNone/>
            </a:pPr>
            <a:r>
              <a:rPr lang="en-US" sz="3600" dirty="0" smtClean="0"/>
              <a:t>*</a:t>
            </a:r>
            <a:r>
              <a:rPr lang="en-US" sz="3600" dirty="0"/>
              <a:t>transmission factor			</a:t>
            </a:r>
            <a:r>
              <a:rPr lang="en-US" sz="3600" dirty="0" smtClean="0"/>
              <a:t>V</a:t>
            </a:r>
          </a:p>
          <a:p>
            <a:pPr marL="731520">
              <a:buNone/>
            </a:pPr>
            <a:r>
              <a:rPr lang="en-US" sz="3600" dirty="0" smtClean="0"/>
              <a:t>*collision </a:t>
            </a:r>
            <a:r>
              <a:rPr lang="en-US" sz="3600" dirty="0"/>
              <a:t>time			</a:t>
            </a:r>
            <a:r>
              <a:rPr lang="en-US" sz="3600" dirty="0" smtClean="0"/>
              <a:t>V</a:t>
            </a:r>
            <a:endParaRPr lang="en-US" sz="3600" dirty="0"/>
          </a:p>
          <a:p>
            <a:pPr marL="731520">
              <a:buNone/>
            </a:pPr>
            <a:r>
              <a:rPr lang="en-US" sz="3600" dirty="0" smtClean="0"/>
              <a:t>*</a:t>
            </a:r>
            <a:r>
              <a:rPr lang="en-US" sz="3600" dirty="0"/>
              <a:t>shear stress			</a:t>
            </a:r>
            <a:r>
              <a:rPr lang="en-US" sz="3600" dirty="0" smtClean="0"/>
              <a:t>V</a:t>
            </a:r>
            <a:endParaRPr lang="en-US" sz="3600" dirty="0"/>
          </a:p>
          <a:p>
            <a:pPr>
              <a:buNone/>
            </a:pPr>
            <a:r>
              <a:rPr lang="en-US" sz="3600" b="1" dirty="0"/>
              <a:t>θ	</a:t>
            </a:r>
            <a:r>
              <a:rPr lang="en-US" sz="3600" dirty="0"/>
              <a:t>characteristic temperature		</a:t>
            </a:r>
            <a:r>
              <a:rPr lang="en-US" sz="3600" dirty="0" smtClean="0"/>
              <a:t>V</a:t>
            </a:r>
            <a:endParaRPr lang="en-US" sz="3600" dirty="0"/>
          </a:p>
          <a:p>
            <a:pPr>
              <a:buNone/>
            </a:pPr>
            <a:r>
              <a:rPr lang="en-US" sz="3600" dirty="0" smtClean="0"/>
              <a:t>*</a:t>
            </a:r>
            <a:r>
              <a:rPr lang="en-US" sz="3600" dirty="0"/>
              <a:t>angle of contact			</a:t>
            </a:r>
            <a:r>
              <a:rPr lang="en-US" sz="3600" dirty="0" smtClean="0"/>
              <a:t>V</a:t>
            </a:r>
            <a:endParaRPr lang="en-US" sz="3600" dirty="0"/>
          </a:p>
          <a:p>
            <a:pPr>
              <a:buNone/>
            </a:pPr>
            <a:r>
              <a:rPr lang="en-US" sz="3600" dirty="0" smtClean="0"/>
              <a:t>*</a:t>
            </a:r>
            <a:r>
              <a:rPr lang="en-US" sz="3600" dirty="0"/>
              <a:t>plane angle			</a:t>
            </a:r>
            <a:r>
              <a:rPr lang="en-US" sz="3600" dirty="0" smtClean="0"/>
              <a:t>V</a:t>
            </a:r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000" dirty="0"/>
              <a:t> </a:t>
            </a:r>
            <a:r>
              <a:rPr lang="en-US" sz="1000" b="1" dirty="0"/>
              <a:t>U = internal energy			</a:t>
            </a:r>
            <a:r>
              <a:rPr lang="en-US" sz="1000" b="1" dirty="0" smtClean="0"/>
              <a:t>V</a:t>
            </a:r>
            <a:r>
              <a:rPr lang="en-US" sz="1000" b="1" dirty="0"/>
              <a:t>		</a:t>
            </a:r>
            <a:endParaRPr lang="en-US" sz="1000" dirty="0"/>
          </a:p>
          <a:p>
            <a:pPr marL="731520">
              <a:buNone/>
            </a:pPr>
            <a:r>
              <a:rPr lang="en-US" sz="1000" b="1" dirty="0" smtClean="0"/>
              <a:t>*</a:t>
            </a:r>
            <a:r>
              <a:rPr lang="en-US" sz="1000" b="1" dirty="0"/>
              <a:t>potential Energy, e.g. gravity		V</a:t>
            </a:r>
            <a:endParaRPr lang="en-US" sz="1000" dirty="0"/>
          </a:p>
          <a:p>
            <a:pPr marL="731520">
              <a:buNone/>
            </a:pPr>
            <a:r>
              <a:rPr lang="en-US" sz="1000" b="1" dirty="0" smtClean="0"/>
              <a:t>*</a:t>
            </a:r>
            <a:r>
              <a:rPr lang="en-US" sz="1000" b="1" dirty="0"/>
              <a:t>total energy		(Gibbs ε)	</a:t>
            </a:r>
            <a:r>
              <a:rPr lang="en-US" sz="1000" b="1" dirty="0" smtClean="0"/>
              <a:t>V</a:t>
            </a:r>
            <a:endParaRPr lang="en-US" sz="1000" dirty="0"/>
          </a:p>
          <a:p>
            <a:pPr marL="731520">
              <a:buNone/>
            </a:pPr>
            <a:r>
              <a:rPr lang="en-US" sz="1000" b="1" dirty="0" smtClean="0"/>
              <a:t>*</a:t>
            </a:r>
            <a:r>
              <a:rPr lang="en-US" sz="1000" b="1" dirty="0"/>
              <a:t>velocity			</a:t>
            </a:r>
            <a:r>
              <a:rPr lang="en-US" sz="1000" b="1" dirty="0" smtClean="0"/>
              <a:t>V</a:t>
            </a:r>
            <a:endParaRPr lang="en-US" sz="1000" dirty="0"/>
          </a:p>
          <a:p>
            <a:pPr>
              <a:buNone/>
            </a:pPr>
            <a:r>
              <a:rPr lang="en-US" sz="1000" b="1" dirty="0" smtClean="0"/>
              <a:t>U </a:t>
            </a:r>
            <a:r>
              <a:rPr lang="en-US" sz="1000" b="1" dirty="0"/>
              <a:t>= speed of a molecule, also written v		</a:t>
            </a:r>
            <a:r>
              <a:rPr lang="en-US" sz="1000" b="1" dirty="0" err="1"/>
              <a:t>V</a:t>
            </a:r>
            <a:endParaRPr lang="en-US" sz="1000" dirty="0"/>
          </a:p>
          <a:p>
            <a:pPr>
              <a:buNone/>
            </a:pPr>
            <a:r>
              <a:rPr lang="en-US" sz="1000" b="1" dirty="0" err="1" smtClean="0"/>
              <a:t>ustretch</a:t>
            </a:r>
            <a:r>
              <a:rPr lang="en-US" sz="1000" b="1" dirty="0" smtClean="0"/>
              <a:t> </a:t>
            </a:r>
            <a:r>
              <a:rPr lang="en-US" sz="1000" b="1" dirty="0"/>
              <a:t>(extensional deformation of a rod)V</a:t>
            </a:r>
            <a:endParaRPr lang="en-US" sz="1000" dirty="0"/>
          </a:p>
          <a:p>
            <a:pPr>
              <a:buNone/>
            </a:pPr>
            <a:r>
              <a:rPr lang="en-US" sz="1000" dirty="0" smtClean="0"/>
              <a:t>V	volume</a:t>
            </a:r>
            <a:r>
              <a:rPr lang="en-US" sz="1000" dirty="0"/>
              <a:t>	(spherical volume= 4/3πr3)	</a:t>
            </a:r>
            <a:r>
              <a:rPr lang="en-US" sz="1000" dirty="0" smtClean="0"/>
              <a:t>V</a:t>
            </a:r>
            <a:r>
              <a:rPr lang="en-US" sz="1000" dirty="0"/>
              <a:t>	</a:t>
            </a: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	*electric </a:t>
            </a:r>
            <a:r>
              <a:rPr lang="en-US" sz="1000" dirty="0"/>
              <a:t>potential			</a:t>
            </a:r>
            <a:r>
              <a:rPr lang="en-US" sz="1000" dirty="0" smtClean="0"/>
              <a:t>V</a:t>
            </a:r>
            <a:endParaRPr lang="en-US" sz="1000" dirty="0"/>
          </a:p>
          <a:p>
            <a:pPr>
              <a:buNone/>
            </a:pPr>
            <a:r>
              <a:rPr lang="en-US" sz="1000" dirty="0" smtClean="0"/>
              <a:t>	*</a:t>
            </a:r>
            <a:r>
              <a:rPr lang="en-US" sz="1000" dirty="0" err="1" smtClean="0"/>
              <a:t>Vmmolar</a:t>
            </a:r>
            <a:r>
              <a:rPr lang="en-US" sz="1000" dirty="0" smtClean="0"/>
              <a:t> </a:t>
            </a:r>
            <a:r>
              <a:rPr lang="en-US" sz="1000" dirty="0"/>
              <a:t>volume	@ </a:t>
            </a:r>
            <a:r>
              <a:rPr lang="en-US" sz="1000" dirty="0" err="1"/>
              <a:t>stp</a:t>
            </a:r>
            <a:r>
              <a:rPr lang="en-US" sz="1000" dirty="0"/>
              <a:t>			C= 2.241 x 10</a:t>
            </a:r>
            <a:r>
              <a:rPr lang="en-US" sz="1000" baseline="30000" dirty="0"/>
              <a:t>-2</a:t>
            </a:r>
            <a:r>
              <a:rPr lang="en-US" sz="1000" dirty="0"/>
              <a:t> m</a:t>
            </a:r>
            <a:r>
              <a:rPr lang="en-US" sz="1000" baseline="30000" dirty="0"/>
              <a:t>3</a:t>
            </a:r>
            <a:r>
              <a:rPr lang="en-US" sz="1000" dirty="0"/>
              <a:t>mol</a:t>
            </a:r>
            <a:r>
              <a:rPr lang="en-US" sz="1000" baseline="30000" dirty="0"/>
              <a:t>-1</a:t>
            </a:r>
            <a:r>
              <a:rPr lang="en-US" sz="1000" dirty="0"/>
              <a:t>	</a:t>
            </a:r>
          </a:p>
          <a:p>
            <a:pPr>
              <a:buNone/>
            </a:pPr>
            <a:r>
              <a:rPr lang="en-US" sz="1000" dirty="0" smtClean="0"/>
              <a:t>	*</a:t>
            </a:r>
            <a:r>
              <a:rPr lang="en-US" sz="1000" dirty="0" err="1" smtClean="0"/>
              <a:t>Vnstandard</a:t>
            </a:r>
            <a:r>
              <a:rPr lang="en-US" sz="1000" dirty="0" smtClean="0"/>
              <a:t> </a:t>
            </a:r>
            <a:r>
              <a:rPr lang="en-US" sz="1000" dirty="0"/>
              <a:t>volume			</a:t>
            </a:r>
            <a:r>
              <a:rPr lang="en-US" sz="1000" dirty="0" smtClean="0"/>
              <a:t>VV</a:t>
            </a:r>
          </a:p>
          <a:p>
            <a:pPr>
              <a:buNone/>
            </a:pPr>
            <a:r>
              <a:rPr lang="en-US" sz="1000" dirty="0" smtClean="0"/>
              <a:t>	*dimensionless </a:t>
            </a:r>
            <a:r>
              <a:rPr lang="en-US" sz="1000" dirty="0"/>
              <a:t>rescaled potential		</a:t>
            </a:r>
            <a:r>
              <a:rPr lang="en-US" sz="1000" dirty="0" smtClean="0"/>
              <a:t>V</a:t>
            </a:r>
            <a:endParaRPr lang="en-US" sz="1000" dirty="0"/>
          </a:p>
          <a:p>
            <a:pPr>
              <a:buNone/>
            </a:pPr>
            <a:r>
              <a:rPr lang="en-US" sz="1000" dirty="0" smtClean="0"/>
              <a:t>	*</a:t>
            </a:r>
            <a:r>
              <a:rPr lang="en-US" sz="1000" dirty="0" err="1" smtClean="0"/>
              <a:t>Vvv</a:t>
            </a:r>
            <a:r>
              <a:rPr lang="en-US" sz="1000" dirty="0" smtClean="0"/>
              <a:t>(</a:t>
            </a:r>
            <a:r>
              <a:rPr lang="en-US" sz="1000" dirty="0" err="1" smtClean="0"/>
              <a:t>x,t</a:t>
            </a:r>
            <a:r>
              <a:rPr lang="en-US" sz="1000" dirty="0" smtClean="0"/>
              <a:t>)v(t</a:t>
            </a:r>
            <a:r>
              <a:rPr lang="en-US" sz="1000" dirty="0"/>
              <a:t>)  time course of v at fixed location	</a:t>
            </a:r>
            <a:r>
              <a:rPr lang="en-US" sz="1000" dirty="0" smtClean="0"/>
              <a:t>V</a:t>
            </a:r>
            <a:endParaRPr lang="en-US" sz="1000" dirty="0"/>
          </a:p>
          <a:p>
            <a:pPr>
              <a:buNone/>
            </a:pPr>
            <a:r>
              <a:rPr lang="en-US" sz="1000" dirty="0" smtClean="0"/>
              <a:t>	*V(x)electrostatic </a:t>
            </a:r>
            <a:r>
              <a:rPr lang="en-US" sz="1000" dirty="0"/>
              <a:t>potential @ x		</a:t>
            </a:r>
            <a:r>
              <a:rPr lang="en-US" sz="1000" dirty="0" smtClean="0"/>
              <a:t>V</a:t>
            </a:r>
            <a:endParaRPr lang="en-US" sz="1000" dirty="0"/>
          </a:p>
          <a:p>
            <a:pPr>
              <a:buNone/>
            </a:pPr>
            <a:r>
              <a:rPr lang="en-US" sz="1000" dirty="0" smtClean="0"/>
              <a:t>	*V1 </a:t>
            </a:r>
            <a:r>
              <a:rPr lang="en-US" sz="1000" dirty="0"/>
              <a:t>potential outside a cell		</a:t>
            </a:r>
            <a:r>
              <a:rPr lang="en-US" sz="1000" dirty="0" smtClean="0"/>
              <a:t>V</a:t>
            </a:r>
            <a:endParaRPr lang="en-US" sz="1000" dirty="0"/>
          </a:p>
          <a:p>
            <a:pPr>
              <a:buNone/>
            </a:pPr>
            <a:r>
              <a:rPr lang="en-US" sz="1000" dirty="0" smtClean="0"/>
              <a:t>	*V2 </a:t>
            </a:r>
            <a:r>
              <a:rPr lang="en-US" sz="1000" dirty="0"/>
              <a:t>potential inside			</a:t>
            </a:r>
            <a:r>
              <a:rPr lang="en-US" sz="1000" dirty="0" smtClean="0"/>
              <a:t>V</a:t>
            </a:r>
            <a:endParaRPr lang="en-US" sz="1000" dirty="0"/>
          </a:p>
          <a:p>
            <a:pPr>
              <a:buNone/>
            </a:pPr>
            <a:r>
              <a:rPr lang="en-US" sz="1000" dirty="0" smtClean="0"/>
              <a:t>	*∆</a:t>
            </a:r>
            <a:r>
              <a:rPr lang="en-US" sz="1000" dirty="0"/>
              <a:t>V=V2-V1 membrane potential difference		</a:t>
            </a:r>
            <a:r>
              <a:rPr lang="en-US" sz="1000" dirty="0" smtClean="0"/>
              <a:t>		#</a:t>
            </a:r>
            <a:endParaRPr lang="en-US" sz="1000" dirty="0"/>
          </a:p>
          <a:p>
            <a:pPr>
              <a:buNone/>
            </a:pPr>
            <a:r>
              <a:rPr lang="en-US" sz="1000" dirty="0" smtClean="0"/>
              <a:t>	*V(t</a:t>
            </a:r>
            <a:r>
              <a:rPr lang="en-US" sz="1000" dirty="0"/>
              <a:t>) time course of potential at fixed location		</a:t>
            </a:r>
            <a:r>
              <a:rPr lang="en-US" sz="1000" dirty="0" smtClean="0"/>
              <a:t>		#</a:t>
            </a:r>
            <a:endParaRPr lang="en-US" sz="1000" dirty="0"/>
          </a:p>
          <a:p>
            <a:pPr>
              <a:buNone/>
            </a:pPr>
            <a:r>
              <a:rPr lang="en-US" sz="1000" i="1" baseline="-25000" dirty="0" smtClean="0"/>
              <a:t>	*Vi </a:t>
            </a:r>
            <a:r>
              <a:rPr lang="en-US" sz="1000" i="1" baseline="30000" dirty="0"/>
              <a:t>Nernst </a:t>
            </a:r>
            <a:r>
              <a:rPr lang="en-US" sz="1000" dirty="0" err="1"/>
              <a:t>Nernst</a:t>
            </a:r>
            <a:r>
              <a:rPr lang="en-US" sz="1000" dirty="0"/>
              <a:t> potential of species </a:t>
            </a:r>
            <a:r>
              <a:rPr lang="en-US" sz="1000" dirty="0" err="1"/>
              <a:t>i</a:t>
            </a:r>
            <a:r>
              <a:rPr lang="en-US" sz="1000" dirty="0"/>
              <a:t>		</a:t>
            </a:r>
            <a:r>
              <a:rPr lang="en-US" sz="1000" dirty="0" smtClean="0"/>
              <a:t>V</a:t>
            </a:r>
            <a:endParaRPr lang="en-US" sz="1000" dirty="0"/>
          </a:p>
          <a:p>
            <a:pPr>
              <a:buNone/>
            </a:pPr>
            <a:r>
              <a:rPr lang="en-US" sz="1000" i="1" dirty="0" smtClean="0"/>
              <a:t>	*v</a:t>
            </a:r>
            <a:r>
              <a:rPr lang="en-US" sz="1000" dirty="0" smtClean="0"/>
              <a:t> </a:t>
            </a:r>
            <a:r>
              <a:rPr lang="en-US" sz="1000" dirty="0"/>
              <a:t>dimensionless rescaled form		</a:t>
            </a:r>
            <a:r>
              <a:rPr lang="en-US" sz="1000" dirty="0" smtClean="0"/>
              <a:t>V</a:t>
            </a:r>
            <a:endParaRPr lang="en-US" sz="1000" dirty="0"/>
          </a:p>
          <a:p>
            <a:pPr>
              <a:buNone/>
            </a:pPr>
            <a:r>
              <a:rPr lang="en-US" sz="1000" i="1" baseline="-25000" dirty="0" smtClean="0"/>
              <a:t>	*</a:t>
            </a:r>
            <a:r>
              <a:rPr lang="en-US" sz="1000" i="1" baseline="-25000" dirty="0" err="1" smtClean="0"/>
              <a:t>v</a:t>
            </a:r>
            <a:r>
              <a:rPr lang="en-US" sz="1000" baseline="-25000" dirty="0" err="1" smtClean="0"/>
              <a:t>max</a:t>
            </a:r>
            <a:r>
              <a:rPr lang="en-US" sz="1000" dirty="0" smtClean="0"/>
              <a:t> </a:t>
            </a:r>
            <a:r>
              <a:rPr lang="en-US" sz="1000" dirty="0"/>
              <a:t>maximum velocity of an enzyme-catalyzed reaction</a:t>
            </a:r>
          </a:p>
          <a:p>
            <a:pPr>
              <a:buNone/>
            </a:pPr>
            <a:r>
              <a:rPr lang="en-US" sz="1000" dirty="0" smtClean="0"/>
              <a:t>v</a:t>
            </a:r>
            <a:r>
              <a:rPr lang="en-US" sz="1000" dirty="0"/>
              <a:t>	velocity vector with components (</a:t>
            </a:r>
            <a:r>
              <a:rPr lang="en-US" sz="1000" i="1" baseline="-25000" dirty="0" err="1"/>
              <a:t>v</a:t>
            </a:r>
            <a:r>
              <a:rPr lang="en-US" sz="1000" baseline="-25000" dirty="0" err="1"/>
              <a:t>x</a:t>
            </a:r>
            <a:r>
              <a:rPr lang="en-US" sz="1000" dirty="0"/>
              <a:t>, </a:t>
            </a:r>
            <a:r>
              <a:rPr lang="en-US" sz="1000" i="1" baseline="-25000" dirty="0" err="1"/>
              <a:t>v</a:t>
            </a:r>
            <a:r>
              <a:rPr lang="en-US" sz="1000" baseline="-25000" dirty="0" err="1"/>
              <a:t>y</a:t>
            </a:r>
            <a:r>
              <a:rPr lang="en-US" sz="1000" dirty="0"/>
              <a:t>, </a:t>
            </a:r>
            <a:r>
              <a:rPr lang="en-US" sz="1000" i="1" baseline="-25000" dirty="0" err="1"/>
              <a:t>v</a:t>
            </a:r>
            <a:r>
              <a:rPr lang="en-US" sz="1000" baseline="-25000" dirty="0" err="1"/>
              <a:t>z</a:t>
            </a:r>
            <a:r>
              <a:rPr lang="en-US" sz="1000" dirty="0"/>
              <a:t>)	</a:t>
            </a:r>
            <a:r>
              <a:rPr lang="en-US" sz="1000" dirty="0" smtClean="0"/>
              <a:t>V</a:t>
            </a:r>
            <a:endParaRPr lang="en-US" sz="1000" dirty="0"/>
          </a:p>
          <a:p>
            <a:pPr>
              <a:buNone/>
            </a:pPr>
            <a:r>
              <a:rPr lang="en-US" sz="1000" i="1" baseline="-25000" dirty="0" smtClean="0"/>
              <a:t>	</a:t>
            </a:r>
            <a:r>
              <a:rPr lang="en-US" sz="1000" i="1" baseline="-25000" dirty="0" err="1" smtClean="0"/>
              <a:t>v</a:t>
            </a:r>
            <a:r>
              <a:rPr lang="en-US" sz="1000" baseline="-25000" dirty="0" err="1" smtClean="0"/>
              <a:t>drift</a:t>
            </a:r>
            <a:r>
              <a:rPr lang="en-US" sz="1000" dirty="0" smtClean="0"/>
              <a:t> </a:t>
            </a:r>
            <a:r>
              <a:rPr lang="en-US" sz="1000" dirty="0"/>
              <a:t>drift velocity			</a:t>
            </a:r>
            <a:r>
              <a:rPr lang="en-US" sz="1000" dirty="0" smtClean="0"/>
              <a:t>V</a:t>
            </a:r>
            <a:endParaRPr lang="en-US" sz="1000" dirty="0"/>
          </a:p>
          <a:p>
            <a:pPr>
              <a:buNone/>
            </a:pPr>
            <a:r>
              <a:rPr lang="en-US" sz="1000" dirty="0" smtClean="0"/>
              <a:t>	*volume </a:t>
            </a:r>
            <a:r>
              <a:rPr lang="en-US" sz="1000" dirty="0"/>
              <a:t>(specific)			</a:t>
            </a:r>
            <a:r>
              <a:rPr lang="en-US" sz="1000" dirty="0" smtClean="0"/>
              <a:t>V</a:t>
            </a:r>
            <a:endParaRPr lang="en-US" sz="1000" dirty="0"/>
          </a:p>
          <a:p>
            <a:pPr>
              <a:buNone/>
            </a:pPr>
            <a:r>
              <a:rPr lang="en-US" sz="1000" dirty="0" smtClean="0"/>
              <a:t>	*</a:t>
            </a:r>
            <a:r>
              <a:rPr lang="en-US" sz="1000" dirty="0" err="1" smtClean="0"/>
              <a:t>wavenumber</a:t>
            </a:r>
            <a:r>
              <a:rPr lang="en-US" sz="1000" dirty="0"/>
              <a:t>			</a:t>
            </a:r>
            <a:r>
              <a:rPr lang="en-US" sz="1000" dirty="0" smtClean="0"/>
              <a:t>V</a:t>
            </a:r>
            <a:endParaRPr lang="en-US" sz="1000" dirty="0"/>
          </a:p>
          <a:p>
            <a:pPr>
              <a:buNone/>
            </a:pPr>
            <a:r>
              <a:rPr lang="en-US" sz="1000" dirty="0" smtClean="0"/>
              <a:t>	*frequency</a:t>
            </a:r>
            <a:r>
              <a:rPr lang="en-US" sz="1000" dirty="0"/>
              <a:t>			</a:t>
            </a:r>
            <a:r>
              <a:rPr lang="en-US" sz="1000" dirty="0" smtClean="0"/>
              <a:t>V</a:t>
            </a:r>
            <a:endParaRPr lang="en-US" sz="1000" dirty="0"/>
          </a:p>
          <a:p>
            <a:pPr>
              <a:buNone/>
            </a:pPr>
            <a:r>
              <a:rPr lang="en-US" sz="1000" dirty="0" smtClean="0"/>
              <a:t>	*</a:t>
            </a:r>
            <a:r>
              <a:rPr lang="en-US" sz="1000" dirty="0" err="1" smtClean="0"/>
              <a:t>stoichiometric</a:t>
            </a:r>
            <a:r>
              <a:rPr lang="en-US" sz="1000" dirty="0" smtClean="0"/>
              <a:t> </a:t>
            </a:r>
            <a:r>
              <a:rPr lang="en-US" sz="1000" dirty="0"/>
              <a:t>number of molecules		</a:t>
            </a:r>
            <a:r>
              <a:rPr lang="en-US" sz="1000" dirty="0" smtClean="0"/>
              <a:t>V</a:t>
            </a:r>
            <a:endParaRPr lang="en-US" sz="1000" dirty="0"/>
          </a:p>
          <a:p>
            <a:pPr>
              <a:buNone/>
            </a:pPr>
            <a:r>
              <a:rPr lang="en-US" sz="1000" dirty="0" smtClean="0"/>
              <a:t>	*reaction </a:t>
            </a:r>
            <a:r>
              <a:rPr lang="en-US" sz="1000" dirty="0" err="1"/>
              <a:t>ratekinematic</a:t>
            </a:r>
            <a:r>
              <a:rPr lang="en-US" sz="1000" dirty="0"/>
              <a:t> viscosity		</a:t>
            </a:r>
            <a:r>
              <a:rPr lang="en-US" sz="1000" dirty="0" smtClean="0"/>
              <a:t>V</a:t>
            </a:r>
            <a:endParaRPr lang="en-US" sz="1000" dirty="0"/>
          </a:p>
          <a:p>
            <a:pPr>
              <a:buNone/>
            </a:pPr>
            <a:r>
              <a:rPr lang="en-US" sz="1000" dirty="0" smtClean="0"/>
              <a:t>	*reaction </a:t>
            </a:r>
            <a:r>
              <a:rPr lang="en-US" sz="1000" dirty="0"/>
              <a:t>rate			</a:t>
            </a:r>
            <a:r>
              <a:rPr lang="en-US" sz="1000" dirty="0" smtClean="0"/>
              <a:t>V</a:t>
            </a:r>
            <a:endParaRPr lang="en-US" sz="1000" dirty="0"/>
          </a:p>
          <a:p>
            <a:pPr>
              <a:buNone/>
            </a:pPr>
            <a:r>
              <a:rPr lang="en-US" sz="1000" dirty="0" smtClean="0"/>
              <a:t>	</a:t>
            </a:r>
            <a:r>
              <a:rPr lang="en-US" sz="1000" smtClean="0"/>
              <a:t>*kinematic </a:t>
            </a:r>
            <a:r>
              <a:rPr lang="en-US" sz="1000" dirty="0"/>
              <a:t>viscosity			</a:t>
            </a:r>
            <a:r>
              <a:rPr lang="en-US" sz="1000" dirty="0" smtClean="0"/>
              <a:t>V</a:t>
            </a:r>
            <a:endParaRPr lang="en-US" sz="1000" dirty="0"/>
          </a:p>
          <a:p>
            <a:pPr>
              <a:buNone/>
            </a:pPr>
            <a:r>
              <a:rPr lang="en-US" sz="1000" dirty="0" smtClean="0"/>
              <a:t>critical </a:t>
            </a:r>
            <a:r>
              <a:rPr lang="en-US" sz="1000" dirty="0"/>
              <a:t>molar volume			</a:t>
            </a:r>
            <a:r>
              <a:rPr lang="en-US" sz="1000" dirty="0" smtClean="0"/>
              <a:t>V</a:t>
            </a:r>
            <a:endParaRPr lang="en-US" sz="1000" dirty="0"/>
          </a:p>
          <a:p>
            <a:pPr>
              <a:buNone/>
            </a:pPr>
            <a:r>
              <a:rPr lang="en-US" sz="1000" dirty="0" err="1"/>
              <a:t>vrms</a:t>
            </a:r>
            <a:r>
              <a:rPr lang="en-US" sz="1000" dirty="0"/>
              <a:t>	root-mean-square velocity		</a:t>
            </a:r>
            <a:r>
              <a:rPr lang="en-US" sz="1000" dirty="0" smtClean="0"/>
              <a:t>V</a:t>
            </a:r>
            <a:endParaRPr lang="en-US" sz="1000" dirty="0"/>
          </a:p>
          <a:p>
            <a:pPr>
              <a:buNone/>
            </a:pPr>
            <a:r>
              <a:rPr lang="en-US" sz="1000" dirty="0" err="1"/>
              <a:t>vm</a:t>
            </a:r>
            <a:r>
              <a:rPr lang="en-US" sz="1000" dirty="0"/>
              <a:t> Molar volume of ideal gas at STP		</a:t>
            </a:r>
            <a:r>
              <a:rPr lang="en-US" sz="1000" dirty="0" smtClean="0"/>
              <a:t>V</a:t>
            </a:r>
            <a:endParaRPr lang="en-US" sz="1000" dirty="0"/>
          </a:p>
          <a:p>
            <a:pPr>
              <a:buNone/>
            </a:pPr>
            <a:r>
              <a:rPr lang="en-US" sz="1000" dirty="0" err="1"/>
              <a:t>vw</a:t>
            </a:r>
            <a:r>
              <a:rPr lang="en-US" sz="1000" dirty="0"/>
              <a:t> most probable velocity		</a:t>
            </a:r>
            <a:r>
              <a:rPr lang="en-US" sz="1000" dirty="0" smtClean="0"/>
              <a:t>V</a:t>
            </a:r>
            <a:endParaRPr lang="en-US" sz="1000" dirty="0"/>
          </a:p>
          <a:p>
            <a:pPr>
              <a:buNone/>
            </a:pPr>
            <a:r>
              <a:rPr lang="en-US" sz="1000" dirty="0"/>
              <a:t>ύ	degree Celsius???????		</a:t>
            </a:r>
            <a:r>
              <a:rPr lang="en-US" sz="1000" dirty="0" smtClean="0"/>
              <a:t>V  </a:t>
            </a:r>
            <a:endParaRPr lang="en-US" sz="1000" dirty="0"/>
          </a:p>
          <a:p>
            <a:pPr>
              <a:buNone/>
            </a:pPr>
            <a:r>
              <a:rPr lang="en-US" sz="1000" dirty="0"/>
              <a:t>γ	volume-expansion coefficient		</a:t>
            </a:r>
            <a:r>
              <a:rPr lang="en-US" sz="1000" dirty="0" smtClean="0"/>
              <a:t>V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/>
              <a:t>V(W)	Work	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/>
              <a:t>ω	solid angle		</a:t>
            </a:r>
            <a:r>
              <a:rPr lang="en-US" sz="1200" dirty="0" smtClean="0"/>
              <a:t>V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angular velocity (2xxxxxxxxxx)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/>
              <a:t>W	mean energy		V</a:t>
            </a:r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weight (Force due to Gravity)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 err="1"/>
              <a:t>W</a:t>
            </a:r>
            <a:r>
              <a:rPr lang="en-US" sz="1200" baseline="-25000" dirty="0" err="1"/>
              <a:t>kin</a:t>
            </a:r>
            <a:r>
              <a:rPr lang="en-US" sz="1200" dirty="0"/>
              <a:t> total kinetic energy		V</a:t>
            </a:r>
          </a:p>
          <a:p>
            <a:pPr>
              <a:buNone/>
            </a:pPr>
            <a:r>
              <a:rPr lang="en-US" sz="1200" dirty="0" err="1"/>
              <a:t>W</a:t>
            </a:r>
            <a:r>
              <a:rPr lang="en-US" sz="1200" baseline="-25000" dirty="0" err="1"/>
              <a:t>o</a:t>
            </a:r>
            <a:r>
              <a:rPr lang="en-US" sz="1200" dirty="0" err="1"/>
              <a:t>work</a:t>
            </a:r>
            <a:r>
              <a:rPr lang="en-US" sz="1200" dirty="0"/>
              <a:t> function	</a:t>
            </a:r>
            <a:r>
              <a:rPr lang="en-US" sz="1200" dirty="0" smtClean="0"/>
              <a:t>1eV </a:t>
            </a:r>
            <a:r>
              <a:rPr lang="en-US" sz="1200" dirty="0"/>
              <a:t>= 1.6 x 10</a:t>
            </a:r>
            <a:r>
              <a:rPr lang="en-US" sz="1200" baseline="30000" dirty="0"/>
              <a:t>-19</a:t>
            </a:r>
            <a:r>
              <a:rPr lang="en-US" sz="1200" dirty="0"/>
              <a:t>J	</a:t>
            </a:r>
          </a:p>
          <a:p>
            <a:pPr>
              <a:buNone/>
            </a:pPr>
            <a:r>
              <a:rPr lang="en-US" sz="1200" dirty="0"/>
              <a:t>W	work	(transfer of mechanical energy)	</a:t>
            </a:r>
            <a:r>
              <a:rPr lang="en-US" sz="1200" dirty="0" smtClean="0"/>
              <a:t>V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watt			</a:t>
            </a:r>
            <a:r>
              <a:rPr lang="en-US" sz="1200" dirty="0" smtClean="0"/>
              <a:t>V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velocity		</a:t>
            </a:r>
            <a:r>
              <a:rPr lang="en-US" sz="1200" dirty="0" smtClean="0"/>
              <a:t>V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reactance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/>
              <a:t>w weight (a force)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/>
              <a:t>X	mole fraction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/>
              <a:t>x	moisture degree		</a:t>
            </a:r>
            <a:r>
              <a:rPr lang="en-US" sz="1200" dirty="0" smtClean="0"/>
              <a:t>V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*generic </a:t>
            </a:r>
            <a:r>
              <a:rPr lang="en-US" sz="1200" dirty="0"/>
              <a:t>variable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baseline="-25000" dirty="0"/>
              <a:t>Xo</a:t>
            </a:r>
            <a:r>
              <a:rPr lang="en-US" sz="1200" dirty="0"/>
              <a:t>  the </a:t>
            </a:r>
            <a:r>
              <a:rPr lang="en-US" sz="1200" dirty="0" err="1"/>
              <a:t>Gouy</a:t>
            </a:r>
            <a:r>
              <a:rPr lang="en-US" sz="1200" dirty="0"/>
              <a:t>-Chapman length	</a:t>
            </a:r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mole fraction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/>
              <a:t>xi	mole fraction sort 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/>
              <a:t>χ	magnetic susceptibility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/>
              <a:t>Y	admittance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 smtClean="0"/>
              <a:t>mole </a:t>
            </a:r>
            <a:r>
              <a:rPr lang="en-US" sz="1200" dirty="0"/>
              <a:t>fraction			</a:t>
            </a:r>
            <a:r>
              <a:rPr lang="en-US" sz="1200" dirty="0" smtClean="0"/>
              <a:t>V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degree of oxygen saturation (One’s Turn 9m)	</a:t>
            </a:r>
            <a:r>
              <a:rPr lang="en-US" sz="1200" dirty="0" smtClean="0"/>
              <a:t>V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 err="1"/>
              <a:t>yocto</a:t>
            </a:r>
            <a:r>
              <a:rPr lang="en-US" sz="1200" dirty="0"/>
              <a:t>				</a:t>
            </a:r>
            <a:r>
              <a:rPr lang="en-US" sz="1200" dirty="0" smtClean="0"/>
              <a:t>	  </a:t>
            </a:r>
            <a:r>
              <a:rPr lang="en-US" sz="1200" dirty="0"/>
              <a:t>	   = 10</a:t>
            </a:r>
            <a:r>
              <a:rPr lang="en-US" sz="1200" baseline="30000" dirty="0"/>
              <a:t>-24</a:t>
            </a:r>
            <a:endParaRPr lang="en-US" sz="1200" dirty="0"/>
          </a:p>
          <a:p>
            <a:pPr>
              <a:buNone/>
            </a:pPr>
            <a:r>
              <a:rPr lang="en-US" sz="1200" b="1" dirty="0"/>
              <a:t>γ</a:t>
            </a:r>
            <a:r>
              <a:rPr lang="en-US" sz="1200" dirty="0"/>
              <a:t>	activity coefficient	</a:t>
            </a:r>
            <a:r>
              <a:rPr lang="en-US" sz="1200" dirty="0" smtClean="0"/>
              <a:t>	V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electric </a:t>
            </a:r>
            <a:r>
              <a:rPr lang="en-US" sz="1200" dirty="0" err="1"/>
              <a:t>polarizability</a:t>
            </a:r>
            <a:r>
              <a:rPr lang="en-US" sz="1200" dirty="0"/>
              <a:t>		</a:t>
            </a:r>
            <a:r>
              <a:rPr lang="en-US" sz="1200" dirty="0" smtClean="0"/>
              <a:t>V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thermal conductivity		</a:t>
            </a:r>
            <a:r>
              <a:rPr lang="en-US" sz="1200" dirty="0" smtClean="0"/>
              <a:t>V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activity coefficient		</a:t>
            </a:r>
            <a:r>
              <a:rPr lang="en-US" sz="1200" dirty="0" smtClean="0"/>
              <a:t>V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Grand partition </a:t>
            </a:r>
            <a:r>
              <a:rPr lang="en-US" sz="1200" dirty="0" smtClean="0"/>
              <a:t>function	V</a:t>
            </a:r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1500"/>
            <a:ext cx="8229600" cy="1143000"/>
          </a:xfrm>
        </p:spPr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02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100" dirty="0" smtClean="0"/>
              <a:t>Z	impedance		V	</a:t>
            </a:r>
          </a:p>
          <a:p>
            <a:pPr>
              <a:buNone/>
            </a:pPr>
            <a:r>
              <a:rPr lang="en-US" sz="1100" dirty="0" smtClean="0"/>
              <a:t>	*collision number		V	</a:t>
            </a:r>
          </a:p>
          <a:p>
            <a:pPr>
              <a:buNone/>
            </a:pPr>
            <a:r>
              <a:rPr lang="en-US" sz="1100" dirty="0" smtClean="0"/>
              <a:t>	*collision constant       	C = # </a:t>
            </a:r>
          </a:p>
          <a:p>
            <a:pPr>
              <a:buNone/>
            </a:pPr>
            <a:r>
              <a:rPr lang="en-US" sz="1100" dirty="0" smtClean="0"/>
              <a:t>	*partition function		V       </a:t>
            </a:r>
          </a:p>
          <a:p>
            <a:pPr>
              <a:buNone/>
            </a:pPr>
            <a:r>
              <a:rPr lang="en-US" sz="1100" dirty="0" smtClean="0"/>
              <a:t>	*hydrodynamic resistance of a pipe	V</a:t>
            </a:r>
          </a:p>
          <a:p>
            <a:pPr>
              <a:buNone/>
            </a:pPr>
            <a:r>
              <a:rPr lang="en-US" sz="1100" dirty="0" smtClean="0"/>
              <a:t>	*</a:t>
            </a:r>
            <a:r>
              <a:rPr lang="en-US" sz="1100" dirty="0" err="1" smtClean="0"/>
              <a:t>zetta</a:t>
            </a:r>
            <a:r>
              <a:rPr lang="en-US" sz="1100" dirty="0" smtClean="0"/>
              <a:t>				   = 10</a:t>
            </a:r>
            <a:r>
              <a:rPr lang="en-US" sz="1100" baseline="30000" dirty="0" smtClean="0"/>
              <a:t>21</a:t>
            </a: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z	altitude			V</a:t>
            </a:r>
          </a:p>
          <a:p>
            <a:pPr>
              <a:buNone/>
            </a:pPr>
            <a:r>
              <a:rPr lang="en-US" sz="1100" dirty="0" smtClean="0"/>
              <a:t>	*rate			V</a:t>
            </a:r>
          </a:p>
          <a:p>
            <a:pPr>
              <a:buNone/>
            </a:pPr>
            <a:r>
              <a:rPr lang="en-US" sz="1100" dirty="0" smtClean="0"/>
              <a:t>	*rate </a:t>
            </a:r>
            <a:r>
              <a:rPr lang="en-US" sz="1100" dirty="0" err="1" smtClean="0"/>
              <a:t>constant:rate</a:t>
            </a:r>
            <a:r>
              <a:rPr lang="en-US" sz="1100" dirty="0" smtClean="0"/>
              <a:t> Z 		V</a:t>
            </a:r>
          </a:p>
          <a:p>
            <a:pPr>
              <a:buNone/>
            </a:pPr>
            <a:r>
              <a:rPr lang="en-US" sz="1100" dirty="0" smtClean="0"/>
              <a:t>	*ion charge number		V</a:t>
            </a:r>
          </a:p>
          <a:p>
            <a:pPr>
              <a:buNone/>
            </a:pPr>
            <a:r>
              <a:rPr lang="en-US" sz="1100" dirty="0" smtClean="0"/>
              <a:t>	*</a:t>
            </a:r>
            <a:r>
              <a:rPr lang="en-US" sz="1100" dirty="0" err="1" smtClean="0"/>
              <a:t>zepto</a:t>
            </a:r>
            <a:r>
              <a:rPr lang="en-US" sz="1100" dirty="0" smtClean="0"/>
              <a:t>				   = 10</a:t>
            </a:r>
            <a:r>
              <a:rPr lang="en-US" sz="1100" baseline="30000" dirty="0" smtClean="0"/>
              <a:t>-21</a:t>
            </a: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	*generic distance, especially distance in the vertical </a:t>
            </a:r>
            <a:r>
              <a:rPr lang="en-US" sz="1100" dirty="0" err="1" smtClean="0"/>
              <a:t>direction;end</a:t>
            </a:r>
            <a:r>
              <a:rPr lang="en-US" sz="1100" dirty="0" smtClean="0"/>
              <a:t>-to-end length of a polymer</a:t>
            </a:r>
          </a:p>
          <a:p>
            <a:pPr>
              <a:buNone/>
            </a:pPr>
            <a:r>
              <a:rPr lang="en-US" sz="1100" baseline="-25000" dirty="0" smtClean="0"/>
              <a:t>Z*</a:t>
            </a:r>
            <a:r>
              <a:rPr lang="en-US" sz="1100" dirty="0" smtClean="0"/>
              <a:t>scale height of a suspension		V</a:t>
            </a:r>
          </a:p>
          <a:p>
            <a:pPr>
              <a:buNone/>
            </a:pPr>
            <a:r>
              <a:rPr lang="en-US" sz="1100" baseline="-25000" dirty="0" smtClean="0"/>
              <a:t>Z</a:t>
            </a:r>
          </a:p>
          <a:p>
            <a:pPr>
              <a:buNone/>
            </a:pPr>
            <a:endParaRPr lang="en-US" sz="1100" baseline="-25000" dirty="0"/>
          </a:p>
          <a:p>
            <a:pPr>
              <a:buNone/>
            </a:pPr>
            <a:endParaRPr lang="en-US" sz="1100" baseline="-25000" dirty="0" smtClean="0"/>
          </a:p>
          <a:p>
            <a:pPr>
              <a:buNone/>
            </a:pPr>
            <a:endParaRPr lang="en-US" sz="1100" baseline="-25000" dirty="0" smtClean="0"/>
          </a:p>
          <a:p>
            <a:pPr>
              <a:buNone/>
            </a:pPr>
            <a:endParaRPr lang="en-US" sz="1100" baseline="-25000" dirty="0"/>
          </a:p>
          <a:p>
            <a:pPr>
              <a:buNone/>
            </a:pP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valence of an ion of type I, that is, its charge as a multiple of the proton charge </a:t>
            </a:r>
            <a:r>
              <a:rPr lang="en-US" baseline="-25000" dirty="0" err="1" smtClean="0"/>
              <a:t>zi</a:t>
            </a:r>
            <a:r>
              <a:rPr lang="en-US" dirty="0" smtClean="0"/>
              <a:t> </a:t>
            </a:r>
            <a:r>
              <a:rPr lang="en-US" baseline="-25000" dirty="0" smtClean="0"/>
              <a:t> </a:t>
            </a:r>
            <a:r>
              <a:rPr lang="en-US" baseline="-25000" dirty="0" err="1" smtClean="0"/>
              <a:t>qi</a:t>
            </a:r>
            <a:r>
              <a:rPr lang="en-US" dirty="0" smtClean="0"/>
              <a:t> /e</a:t>
            </a:r>
          </a:p>
          <a:p>
            <a:pPr>
              <a:buNone/>
            </a:pPr>
            <a:r>
              <a:rPr lang="en-US" dirty="0" smtClean="0"/>
              <a:t>ζ 	</a:t>
            </a:r>
            <a:r>
              <a:rPr lang="en-US" dirty="0" err="1" smtClean="0"/>
              <a:t>electrokinetic</a:t>
            </a:r>
            <a:r>
              <a:rPr lang="en-US" dirty="0" smtClean="0"/>
              <a:t> potential				V</a:t>
            </a:r>
          </a:p>
          <a:p>
            <a:pPr>
              <a:buNone/>
            </a:pPr>
            <a:r>
              <a:rPr lang="en-US" dirty="0" smtClean="0"/>
              <a:t>*extent of reaction (</a:t>
            </a:r>
            <a:r>
              <a:rPr lang="en-US" dirty="0" err="1" smtClean="0"/>
              <a:t>dn</a:t>
            </a:r>
            <a:r>
              <a:rPr lang="en-US" b="1" dirty="0" err="1" smtClean="0"/>
              <a:t>B</a:t>
            </a:r>
            <a:r>
              <a:rPr lang="en-US" dirty="0" smtClean="0"/>
              <a:t>=</a:t>
            </a:r>
            <a:r>
              <a:rPr lang="en-US" dirty="0" err="1" smtClean="0"/>
              <a:t>vBdξ</a:t>
            </a:r>
            <a:r>
              <a:rPr lang="en-US" dirty="0" smtClean="0"/>
              <a:t>)			V</a:t>
            </a:r>
          </a:p>
          <a:p>
            <a:pPr>
              <a:buNone/>
            </a:pPr>
            <a:r>
              <a:rPr lang="en-US" dirty="0" err="1" smtClean="0"/>
              <a:t>ζi</a:t>
            </a:r>
            <a:r>
              <a:rPr lang="en-US" dirty="0" smtClean="0"/>
              <a:t>	mass fraction						V</a:t>
            </a:r>
          </a:p>
          <a:p>
            <a:pPr>
              <a:buNone/>
            </a:pPr>
            <a:r>
              <a:rPr lang="en-US" dirty="0" smtClean="0"/>
              <a:t>β  </a:t>
            </a:r>
            <a:r>
              <a:rPr lang="en-US" dirty="0" err="1" smtClean="0"/>
              <a:t>BetaФ┌ΘΘσυωωω</a:t>
            </a:r>
            <a:r>
              <a:rPr lang="en-US" dirty="0" smtClean="0"/>
              <a:t> </a:t>
            </a:r>
            <a:r>
              <a:rPr lang="en-US" dirty="0" err="1" smtClean="0"/>
              <a:t>ζξ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фФφ</a:t>
            </a:r>
            <a:r>
              <a:rPr lang="en-US" dirty="0" smtClean="0"/>
              <a:t>  phi</a:t>
            </a:r>
          </a:p>
          <a:p>
            <a:pPr>
              <a:buNone/>
            </a:pPr>
            <a:r>
              <a:rPr lang="en-US" dirty="0" smtClean="0"/>
              <a:t>σ   Sigma</a:t>
            </a:r>
          </a:p>
          <a:p>
            <a:pPr>
              <a:buNone/>
            </a:pPr>
            <a:r>
              <a:rPr lang="en-US" dirty="0" smtClean="0"/>
              <a:t>Λ	</a:t>
            </a:r>
          </a:p>
          <a:p>
            <a:pPr>
              <a:buNone/>
            </a:pPr>
            <a:r>
              <a:rPr lang="en-US" dirty="0" smtClean="0"/>
              <a:t>Δ	Delta</a:t>
            </a:r>
          </a:p>
          <a:p>
            <a:pPr>
              <a:buNone/>
            </a:pPr>
            <a:r>
              <a:rPr lang="en-US" dirty="0" smtClean="0"/>
              <a:t>Γ	lambda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Ω	Omega</a:t>
            </a:r>
          </a:p>
          <a:p>
            <a:pPr>
              <a:buNone/>
            </a:pPr>
            <a:r>
              <a:rPr lang="en-US" dirty="0" smtClean="0"/>
              <a:t>Σ	sigma</a:t>
            </a:r>
          </a:p>
          <a:p>
            <a:pPr>
              <a:buNone/>
            </a:pPr>
            <a:r>
              <a:rPr lang="en-US" dirty="0" err="1" smtClean="0"/>
              <a:t>γγ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ώ	omega	(circular velocity)				V</a:t>
            </a:r>
          </a:p>
          <a:p>
            <a:pPr>
              <a:buNone/>
            </a:pPr>
            <a:r>
              <a:rPr lang="en-US" dirty="0" smtClean="0"/>
              <a:t>ΔΓ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40000" lnSpcReduction="20000"/>
          </a:bodyPr>
          <a:lstStyle/>
          <a:p>
            <a:pPr marL="640080">
              <a:buNone/>
            </a:pPr>
            <a:r>
              <a:rPr lang="en-US" b="1" dirty="0"/>
              <a:t>A = area (of a circle =πr2)		</a:t>
            </a:r>
            <a:r>
              <a:rPr lang="en-US" b="1" dirty="0" smtClean="0"/>
              <a:t>V</a:t>
            </a:r>
            <a:endParaRPr lang="en-US" dirty="0"/>
          </a:p>
          <a:p>
            <a:pPr marL="1280160">
              <a:buNone/>
            </a:pPr>
            <a:r>
              <a:rPr lang="en-US" b="1" dirty="0" smtClean="0"/>
              <a:t>*</a:t>
            </a:r>
            <a:r>
              <a:rPr lang="en-US" b="1" dirty="0"/>
              <a:t>spherical surface area 4πr2	</a:t>
            </a:r>
            <a:r>
              <a:rPr lang="en-US" b="1" dirty="0" smtClean="0"/>
              <a:t>V</a:t>
            </a:r>
            <a:endParaRPr lang="en-US" dirty="0"/>
          </a:p>
          <a:p>
            <a:pPr marL="1280160">
              <a:buNone/>
            </a:pPr>
            <a:r>
              <a:rPr lang="en-US" b="1" dirty="0" smtClean="0"/>
              <a:t>*</a:t>
            </a:r>
            <a:r>
              <a:rPr lang="en-US" b="1" dirty="0"/>
              <a:t>Helmholtz free energy (Gibbs Ψ)	V</a:t>
            </a:r>
            <a:endParaRPr lang="en-US" dirty="0"/>
          </a:p>
          <a:p>
            <a:pPr marL="1280160">
              <a:buNone/>
            </a:pPr>
            <a:r>
              <a:rPr lang="en-US" b="1" dirty="0" smtClean="0"/>
              <a:t>*Affinity </a:t>
            </a:r>
            <a:r>
              <a:rPr lang="en-US" b="1" dirty="0"/>
              <a:t>of a reaction		</a:t>
            </a:r>
            <a:r>
              <a:rPr lang="en-US" b="1" dirty="0" smtClean="0"/>
              <a:t>V</a:t>
            </a:r>
            <a:endParaRPr lang="en-US" dirty="0"/>
          </a:p>
          <a:p>
            <a:pPr marL="1280160">
              <a:buNone/>
            </a:pPr>
            <a:r>
              <a:rPr lang="en-US" b="1" dirty="0" smtClean="0"/>
              <a:t>*</a:t>
            </a:r>
            <a:r>
              <a:rPr lang="en-US" b="1" dirty="0"/>
              <a:t>work			</a:t>
            </a:r>
            <a:r>
              <a:rPr lang="en-US" b="1" dirty="0" smtClean="0"/>
              <a:t>V</a:t>
            </a:r>
            <a:endParaRPr lang="en-US" dirty="0"/>
          </a:p>
          <a:p>
            <a:pPr marL="1280160">
              <a:buNone/>
            </a:pPr>
            <a:r>
              <a:rPr lang="en-US" b="1" dirty="0" smtClean="0"/>
              <a:t>*</a:t>
            </a:r>
            <a:r>
              <a:rPr lang="en-US" b="1" dirty="0"/>
              <a:t>absorbance (extinction)		</a:t>
            </a:r>
            <a:r>
              <a:rPr lang="en-US" b="1" dirty="0" smtClean="0"/>
              <a:t>V</a:t>
            </a:r>
            <a:endParaRPr lang="en-US" dirty="0"/>
          </a:p>
          <a:p>
            <a:pPr marL="1280160">
              <a:buNone/>
            </a:pPr>
            <a:r>
              <a:rPr lang="en-US" b="1" dirty="0" smtClean="0"/>
              <a:t>*</a:t>
            </a:r>
            <a:r>
              <a:rPr lang="en-US" b="1" dirty="0"/>
              <a:t>are (unit of metric land)</a:t>
            </a:r>
            <a:endParaRPr lang="en-US" dirty="0"/>
          </a:p>
          <a:p>
            <a:pPr marL="1280160">
              <a:buNone/>
            </a:pPr>
            <a:r>
              <a:rPr lang="en-US" b="1" dirty="0" smtClean="0"/>
              <a:t>*</a:t>
            </a:r>
            <a:r>
              <a:rPr lang="en-US" b="1" dirty="0"/>
              <a:t>absorption coefficient (symbol)</a:t>
            </a:r>
            <a:endParaRPr lang="en-US" dirty="0"/>
          </a:p>
          <a:p>
            <a:pPr marL="1280160">
              <a:buNone/>
            </a:pPr>
            <a:r>
              <a:rPr lang="en-US" b="1" dirty="0" smtClean="0"/>
              <a:t>*</a:t>
            </a:r>
            <a:r>
              <a:rPr lang="en-US" b="1" dirty="0"/>
              <a:t>first van </a:t>
            </a:r>
            <a:r>
              <a:rPr lang="en-US" b="1" dirty="0" err="1"/>
              <a:t>der</a:t>
            </a:r>
            <a:r>
              <a:rPr lang="en-US" b="1" dirty="0"/>
              <a:t> Waals constant		</a:t>
            </a:r>
            <a:r>
              <a:rPr lang="en-US" b="1" dirty="0" smtClean="0"/>
              <a:t>C=</a:t>
            </a:r>
            <a:endParaRPr lang="en-US" dirty="0"/>
          </a:p>
          <a:p>
            <a:pPr marL="1280160">
              <a:buNone/>
            </a:pPr>
            <a:r>
              <a:rPr lang="en-US" b="1" dirty="0" smtClean="0"/>
              <a:t>*ampere			V</a:t>
            </a:r>
            <a:endParaRPr lang="en-US" dirty="0"/>
          </a:p>
          <a:p>
            <a:pPr marL="1280160">
              <a:buNone/>
            </a:pPr>
            <a:r>
              <a:rPr lang="en-US" b="1" dirty="0" smtClean="0"/>
              <a:t>*</a:t>
            </a:r>
            <a:r>
              <a:rPr lang="en-US" b="1" dirty="0"/>
              <a:t>absolute </a:t>
            </a:r>
            <a:r>
              <a:rPr lang="en-US" b="1" dirty="0" smtClean="0"/>
              <a:t>temperature			C=-273.15</a:t>
            </a:r>
            <a:endParaRPr lang="en-US" dirty="0"/>
          </a:p>
          <a:p>
            <a:pPr marL="1280160">
              <a:buNone/>
            </a:pPr>
            <a:r>
              <a:rPr lang="en-US" b="1" dirty="0" smtClean="0"/>
              <a:t>*</a:t>
            </a:r>
            <a:r>
              <a:rPr lang="en-US" b="1" dirty="0" err="1"/>
              <a:t>Fraunhofer</a:t>
            </a:r>
            <a:r>
              <a:rPr lang="en-US" b="1" dirty="0"/>
              <a:t> line due to </a:t>
            </a:r>
            <a:r>
              <a:rPr lang="en-US" b="1" dirty="0" smtClean="0"/>
              <a:t>Oxygen		C=</a:t>
            </a:r>
            <a:endParaRPr lang="en-US" dirty="0"/>
          </a:p>
          <a:p>
            <a:pPr marL="1280160">
              <a:buNone/>
            </a:pPr>
            <a:r>
              <a:rPr lang="en-US" b="1" dirty="0" smtClean="0"/>
              <a:t>*</a:t>
            </a:r>
            <a:r>
              <a:rPr lang="en-US" b="1" dirty="0"/>
              <a:t>linear </a:t>
            </a:r>
            <a:r>
              <a:rPr lang="en-US" b="1" dirty="0" smtClean="0"/>
              <a:t>acceleration		V</a:t>
            </a:r>
            <a:endParaRPr lang="en-US" dirty="0"/>
          </a:p>
          <a:p>
            <a:pPr marL="1280160">
              <a:buNone/>
            </a:pPr>
            <a:r>
              <a:rPr lang="en-US" b="1" dirty="0" smtClean="0"/>
              <a:t>*</a:t>
            </a:r>
            <a:r>
              <a:rPr lang="en-US" b="1" dirty="0"/>
              <a:t>mean sound absorption </a:t>
            </a:r>
            <a:r>
              <a:rPr lang="en-US" b="1" dirty="0" smtClean="0"/>
              <a:t>coefficient	V</a:t>
            </a:r>
            <a:endParaRPr lang="en-US" dirty="0"/>
          </a:p>
          <a:p>
            <a:pPr marL="1280160">
              <a:buNone/>
            </a:pPr>
            <a:r>
              <a:rPr lang="en-US" b="1" dirty="0" smtClean="0"/>
              <a:t>***************</a:t>
            </a:r>
            <a:endParaRPr lang="en-US" dirty="0"/>
          </a:p>
          <a:p>
            <a:pPr marL="1280160">
              <a:buNone/>
            </a:pPr>
            <a:r>
              <a:rPr lang="en-US" b="1" dirty="0" smtClean="0"/>
              <a:t>a  </a:t>
            </a:r>
            <a:r>
              <a:rPr lang="en-US" b="1" dirty="0"/>
              <a:t>acceleration 		</a:t>
            </a:r>
            <a:r>
              <a:rPr lang="en-US" b="1" dirty="0" smtClean="0"/>
              <a:t>V</a:t>
            </a:r>
            <a:endParaRPr lang="en-US" dirty="0"/>
          </a:p>
          <a:p>
            <a:pPr marL="1280160">
              <a:buNone/>
            </a:pPr>
            <a:r>
              <a:rPr lang="en-US" b="1" dirty="0" smtClean="0"/>
              <a:t>*</a:t>
            </a:r>
            <a:r>
              <a:rPr lang="en-US" b="1" dirty="0"/>
              <a:t>molar internal-pressure constant </a:t>
            </a:r>
            <a:r>
              <a:rPr lang="en-US" b="1" dirty="0" smtClean="0"/>
              <a:t>		C</a:t>
            </a:r>
            <a:r>
              <a:rPr lang="en-US" b="1" dirty="0"/>
              <a:t>= #</a:t>
            </a:r>
            <a:endParaRPr lang="en-US" dirty="0"/>
          </a:p>
          <a:p>
            <a:pPr marL="1280160">
              <a:buNone/>
            </a:pPr>
            <a:r>
              <a:rPr lang="en-US" b="1" dirty="0" smtClean="0"/>
              <a:t>*</a:t>
            </a:r>
            <a:r>
              <a:rPr lang="en-US" b="1" dirty="0"/>
              <a:t>absorptive &lt;specific&gt;		</a:t>
            </a:r>
            <a:r>
              <a:rPr lang="en-US" b="1" dirty="0" smtClean="0"/>
              <a:t>V</a:t>
            </a:r>
            <a:endParaRPr lang="en-US" dirty="0"/>
          </a:p>
          <a:p>
            <a:pPr marL="1280160">
              <a:buNone/>
            </a:pPr>
            <a:r>
              <a:rPr lang="en-US" b="1" dirty="0" smtClean="0"/>
              <a:t>*</a:t>
            </a:r>
            <a:r>
              <a:rPr lang="en-US" b="1" dirty="0"/>
              <a:t>activity, relative		</a:t>
            </a:r>
            <a:r>
              <a:rPr lang="en-US" b="1" dirty="0" smtClean="0"/>
              <a:t>V</a:t>
            </a:r>
            <a:endParaRPr lang="en-US" dirty="0"/>
          </a:p>
          <a:p>
            <a:pPr marL="1280160">
              <a:buNone/>
            </a:pPr>
            <a:r>
              <a:rPr lang="en-US" b="1" dirty="0" smtClean="0"/>
              <a:t>*</a:t>
            </a:r>
            <a:r>
              <a:rPr lang="en-US" b="1" dirty="0" err="1"/>
              <a:t>atto</a:t>
            </a:r>
            <a:r>
              <a:rPr lang="en-US" b="1" dirty="0"/>
              <a:t>			</a:t>
            </a:r>
            <a:r>
              <a:rPr lang="en-US" b="1" dirty="0" smtClean="0"/>
              <a:t>	   </a:t>
            </a:r>
            <a:r>
              <a:rPr lang="en-US" b="1" dirty="0"/>
              <a:t>=10</a:t>
            </a:r>
            <a:r>
              <a:rPr lang="en-US" b="1" baseline="30000" dirty="0"/>
              <a:t>-18</a:t>
            </a:r>
            <a:endParaRPr lang="en-US" dirty="0"/>
          </a:p>
          <a:p>
            <a:pPr marL="1280160">
              <a:buNone/>
            </a:pPr>
            <a:r>
              <a:rPr lang="en-US" b="1" dirty="0" smtClean="0"/>
              <a:t>*</a:t>
            </a:r>
            <a:r>
              <a:rPr lang="en-US" b="1" dirty="0"/>
              <a:t>acceleration (ft/sec</a:t>
            </a:r>
            <a:r>
              <a:rPr lang="en-US" b="1" dirty="0" smtClean="0"/>
              <a:t>)		V</a:t>
            </a:r>
            <a:endParaRPr lang="en-US" dirty="0"/>
          </a:p>
          <a:p>
            <a:pPr marL="1280160">
              <a:buNone/>
            </a:pPr>
            <a:r>
              <a:rPr lang="en-US" b="1" dirty="0" smtClean="0"/>
              <a:t>*acre				C=43,560’</a:t>
            </a:r>
            <a:endParaRPr lang="en-US" dirty="0"/>
          </a:p>
          <a:p>
            <a:pPr marL="1280160">
              <a:buNone/>
            </a:pPr>
            <a:r>
              <a:rPr lang="en-US" b="1" dirty="0" smtClean="0"/>
              <a:t>*</a:t>
            </a:r>
            <a:r>
              <a:rPr lang="en-US" b="1" dirty="0"/>
              <a:t>altitude </a:t>
            </a:r>
            <a:r>
              <a:rPr lang="en-US" b="1" dirty="0" smtClean="0"/>
              <a:t>intercept		V</a:t>
            </a:r>
            <a:endParaRPr lang="en-US" dirty="0"/>
          </a:p>
          <a:p>
            <a:pPr marL="1280160">
              <a:buNone/>
            </a:pPr>
            <a:r>
              <a:rPr lang="en-US" b="1" dirty="0" smtClean="0"/>
              <a:t>*</a:t>
            </a:r>
            <a:r>
              <a:rPr lang="en-US" b="1" dirty="0"/>
              <a:t>ampere </a:t>
            </a:r>
            <a:r>
              <a:rPr lang="en-US" b="1" dirty="0" smtClean="0"/>
              <a:t>			V</a:t>
            </a:r>
            <a:endParaRPr lang="en-US" dirty="0"/>
          </a:p>
          <a:p>
            <a:pPr marL="1280160">
              <a:buNone/>
            </a:pPr>
            <a:r>
              <a:rPr lang="en-US" b="1" dirty="0" smtClean="0"/>
              <a:t>*</a:t>
            </a:r>
            <a:r>
              <a:rPr lang="en-US" b="1" dirty="0"/>
              <a:t>are (unit of metric land</a:t>
            </a:r>
            <a:r>
              <a:rPr lang="en-US" b="1" dirty="0" smtClean="0"/>
              <a:t>)		V</a:t>
            </a:r>
            <a:endParaRPr lang="en-US" dirty="0"/>
          </a:p>
          <a:p>
            <a:pPr marL="1280160">
              <a:buNone/>
            </a:pPr>
            <a:r>
              <a:rPr lang="en-US" b="1" dirty="0" smtClean="0"/>
              <a:t>*distance </a:t>
            </a:r>
            <a:r>
              <a:rPr lang="en-US" b="1" dirty="0"/>
              <a:t>from leading edge to aerodynamic center</a:t>
            </a:r>
            <a:endParaRPr lang="en-US" dirty="0"/>
          </a:p>
          <a:p>
            <a:pPr marL="1280160">
              <a:buNone/>
            </a:pPr>
            <a:r>
              <a:rPr lang="en-US" b="1" dirty="0" smtClean="0"/>
              <a:t>*</a:t>
            </a:r>
            <a:r>
              <a:rPr lang="en-US" b="1" dirty="0"/>
              <a:t>specific absorption coefficient (symbol</a:t>
            </a:r>
            <a:r>
              <a:rPr lang="en-US" b="1" dirty="0" smtClean="0"/>
              <a:t>)		=</a:t>
            </a:r>
            <a:endParaRPr lang="en-US" dirty="0"/>
          </a:p>
          <a:p>
            <a:pPr marL="1280160">
              <a:buNone/>
            </a:pPr>
            <a:r>
              <a:rPr lang="en-US" b="1" dirty="0" smtClean="0"/>
              <a:t>*</a:t>
            </a:r>
            <a:r>
              <a:rPr lang="en-US" b="1" dirty="0"/>
              <a:t>specific rotation (symbol</a:t>
            </a:r>
            <a:r>
              <a:rPr lang="en-US" b="1" dirty="0" smtClean="0"/>
              <a:t>)				=</a:t>
            </a:r>
            <a:endParaRPr lang="en-US" dirty="0"/>
          </a:p>
          <a:p>
            <a:pPr marL="1280160">
              <a:buNone/>
            </a:pPr>
            <a:r>
              <a:rPr lang="en-US" b="1" dirty="0" smtClean="0"/>
              <a:t>************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fontScale="32500" lnSpcReduction="20000"/>
          </a:bodyPr>
          <a:lstStyle/>
          <a:p>
            <a:pPr marL="1280160">
              <a:buNone/>
            </a:pPr>
            <a:r>
              <a:rPr lang="en-US" sz="3400" b="1" dirty="0"/>
              <a:t>as specific internal-pressure </a:t>
            </a:r>
            <a:r>
              <a:rPr lang="en-US" sz="3400" b="1" dirty="0" err="1"/>
              <a:t>constantC</a:t>
            </a:r>
            <a:r>
              <a:rPr lang="en-US" sz="3400" b="1" dirty="0"/>
              <a:t>= #</a:t>
            </a:r>
            <a:endParaRPr lang="en-US" sz="3400" dirty="0"/>
          </a:p>
          <a:p>
            <a:pPr marL="1280160">
              <a:buNone/>
            </a:pPr>
            <a:r>
              <a:rPr lang="en-US" sz="3400" b="1" dirty="0" smtClean="0"/>
              <a:t>ά </a:t>
            </a:r>
            <a:r>
              <a:rPr lang="en-US" sz="3400" b="1" dirty="0"/>
              <a:t>plane angle					V</a:t>
            </a:r>
            <a:endParaRPr lang="en-US" sz="3400" dirty="0"/>
          </a:p>
          <a:p>
            <a:pPr marL="1280160">
              <a:buNone/>
            </a:pPr>
            <a:r>
              <a:rPr lang="en-US" sz="3400" b="1" dirty="0" smtClean="0"/>
              <a:t>*</a:t>
            </a:r>
            <a:r>
              <a:rPr lang="en-US" sz="3400" b="1" dirty="0"/>
              <a:t>reaction degree (dissociation degree)	V</a:t>
            </a:r>
            <a:endParaRPr lang="en-US" sz="3400" dirty="0"/>
          </a:p>
          <a:p>
            <a:pPr marL="1280160">
              <a:buNone/>
            </a:pPr>
            <a:r>
              <a:rPr lang="en-US" sz="3400" b="1" dirty="0" smtClean="0"/>
              <a:t>*</a:t>
            </a:r>
            <a:r>
              <a:rPr lang="en-US" sz="3400" b="1" dirty="0"/>
              <a:t>absorption factor				V</a:t>
            </a:r>
            <a:endParaRPr lang="en-US" sz="3400" dirty="0"/>
          </a:p>
          <a:p>
            <a:pPr marL="1280160">
              <a:buNone/>
            </a:pPr>
            <a:r>
              <a:rPr lang="en-US" sz="3400" b="1" dirty="0" smtClean="0"/>
              <a:t>*</a:t>
            </a:r>
            <a:r>
              <a:rPr lang="en-US" sz="3400" b="1" dirty="0"/>
              <a:t>heat-transmission coefficient		V</a:t>
            </a:r>
            <a:endParaRPr lang="en-US" sz="3400" dirty="0"/>
          </a:p>
          <a:p>
            <a:pPr marL="1280160">
              <a:buNone/>
            </a:pPr>
            <a:r>
              <a:rPr lang="en-US" sz="3400" b="1" dirty="0" smtClean="0"/>
              <a:t>*</a:t>
            </a:r>
            <a:r>
              <a:rPr lang="en-US" sz="3400" b="1" dirty="0"/>
              <a:t>linear-expansion </a:t>
            </a:r>
            <a:r>
              <a:rPr lang="en-US" sz="3400" b="1" dirty="0" smtClean="0"/>
              <a:t>coefficient</a:t>
            </a:r>
            <a:r>
              <a:rPr lang="en-US" sz="3400" b="1" dirty="0"/>
              <a:t>	V</a:t>
            </a:r>
            <a:endParaRPr lang="en-US" sz="3400" dirty="0"/>
          </a:p>
          <a:p>
            <a:pPr marL="1280160">
              <a:buNone/>
            </a:pPr>
            <a:r>
              <a:rPr lang="en-US" sz="3400" b="1" dirty="0" smtClean="0"/>
              <a:t>*</a:t>
            </a:r>
            <a:r>
              <a:rPr lang="en-US" sz="3400" b="1" dirty="0"/>
              <a:t>optical rotation angle	</a:t>
            </a:r>
            <a:r>
              <a:rPr lang="en-US" sz="3400" b="1" dirty="0" smtClean="0"/>
              <a:t>V</a:t>
            </a:r>
            <a:endParaRPr lang="en-US" sz="3400" dirty="0"/>
          </a:p>
          <a:p>
            <a:pPr marL="1280160">
              <a:buNone/>
            </a:pPr>
            <a:r>
              <a:rPr lang="en-US" sz="3400" b="1" dirty="0" smtClean="0"/>
              <a:t> </a:t>
            </a:r>
            <a:r>
              <a:rPr lang="en-US" sz="3400" b="1" dirty="0"/>
              <a:t>*electrolytic </a:t>
            </a:r>
            <a:r>
              <a:rPr lang="en-US" sz="3400" b="1" dirty="0" err="1"/>
              <a:t>dissolciation</a:t>
            </a:r>
            <a:r>
              <a:rPr lang="en-US" sz="3400" b="1" dirty="0"/>
              <a:t> </a:t>
            </a:r>
            <a:r>
              <a:rPr lang="en-US" sz="3400" b="1" dirty="0" err="1" smtClean="0"/>
              <a:t>angleV</a:t>
            </a:r>
            <a:endParaRPr lang="en-US" sz="3400" dirty="0"/>
          </a:p>
          <a:p>
            <a:pPr marL="1280160">
              <a:buNone/>
            </a:pPr>
            <a:r>
              <a:rPr lang="en-US" sz="3400" b="1" dirty="0" smtClean="0"/>
              <a:t> *</a:t>
            </a:r>
            <a:r>
              <a:rPr lang="en-US" sz="3400" b="1" dirty="0"/>
              <a:t>electric </a:t>
            </a:r>
            <a:r>
              <a:rPr lang="en-US" sz="3400" b="1" dirty="0" err="1"/>
              <a:t>polarizability</a:t>
            </a:r>
            <a:r>
              <a:rPr lang="en-US" sz="3400" b="1" dirty="0"/>
              <a:t> of a molecule	V</a:t>
            </a:r>
            <a:endParaRPr lang="en-US" sz="3400" dirty="0"/>
          </a:p>
          <a:p>
            <a:pPr marL="1280160">
              <a:buNone/>
            </a:pPr>
            <a:r>
              <a:rPr lang="en-US" sz="3400" b="1" dirty="0"/>
              <a:t> </a:t>
            </a:r>
            <a:r>
              <a:rPr lang="en-US" sz="3400" b="1" dirty="0" smtClean="0"/>
              <a:t>*</a:t>
            </a:r>
            <a:r>
              <a:rPr lang="en-US" sz="3400" b="1" dirty="0"/>
              <a:t>Stefan-Boltzmann constant </a:t>
            </a:r>
            <a:r>
              <a:rPr lang="en-US" sz="3400" b="1" dirty="0" smtClean="0"/>
              <a:t>		C=5.670400(40</a:t>
            </a:r>
            <a:r>
              <a:rPr lang="en-US" sz="3400" b="1" dirty="0"/>
              <a:t>) x 10</a:t>
            </a:r>
            <a:r>
              <a:rPr lang="en-US" sz="3400" b="1" baseline="30000" dirty="0"/>
              <a:t>-8</a:t>
            </a:r>
            <a:r>
              <a:rPr lang="en-US" sz="3400" b="1" dirty="0"/>
              <a:t>W/(m2.K4</a:t>
            </a:r>
            <a:endParaRPr lang="en-US" sz="3400" dirty="0"/>
          </a:p>
          <a:p>
            <a:pPr>
              <a:buNone/>
            </a:pPr>
            <a:r>
              <a:rPr lang="en-US" sz="3400" b="1" dirty="0" smtClean="0"/>
              <a:t>**************</a:t>
            </a:r>
            <a:endParaRPr lang="en-US" sz="3400" dirty="0"/>
          </a:p>
          <a:p>
            <a:pPr marL="1280160">
              <a:buNone/>
            </a:pPr>
            <a:r>
              <a:rPr lang="en-US" sz="3400" b="1" dirty="0" smtClean="0"/>
              <a:t>Ǻ </a:t>
            </a:r>
            <a:r>
              <a:rPr lang="en-US" sz="3400" b="1" dirty="0"/>
              <a:t>angstrom unit			 </a:t>
            </a:r>
            <a:r>
              <a:rPr lang="en-US" sz="3400" b="1" dirty="0" smtClean="0"/>
              <a:t>=</a:t>
            </a:r>
            <a:r>
              <a:rPr lang="en-US" sz="3400" b="1" dirty="0"/>
              <a:t>10</a:t>
            </a:r>
            <a:r>
              <a:rPr lang="en-US" sz="3400" b="1" baseline="30000" dirty="0"/>
              <a:t>-10</a:t>
            </a:r>
            <a:r>
              <a:rPr lang="en-US" sz="3400" b="1" dirty="0"/>
              <a:t>m</a:t>
            </a:r>
            <a:endParaRPr lang="en-US" sz="3400" dirty="0"/>
          </a:p>
          <a:p>
            <a:pPr marL="365760">
              <a:buNone/>
            </a:pPr>
            <a:r>
              <a:rPr lang="en-US" sz="3400" dirty="0" smtClean="0"/>
              <a:t>Β</a:t>
            </a:r>
            <a:r>
              <a:rPr lang="en-US" sz="3400" dirty="0"/>
              <a:t>	</a:t>
            </a:r>
            <a:r>
              <a:rPr lang="en-US" sz="3400" dirty="0" err="1"/>
              <a:t>anergy</a:t>
            </a:r>
            <a:r>
              <a:rPr lang="en-US" sz="3400" dirty="0"/>
              <a:t>			</a:t>
            </a:r>
            <a:r>
              <a:rPr lang="en-US" sz="3400" dirty="0" smtClean="0"/>
              <a:t>V</a:t>
            </a:r>
            <a:endParaRPr lang="en-US" sz="3400" dirty="0"/>
          </a:p>
          <a:p>
            <a:pPr marL="731520">
              <a:buNone/>
            </a:pPr>
            <a:r>
              <a:rPr lang="en-US" sz="3400" dirty="0" smtClean="0"/>
              <a:t>*magnetic </a:t>
            </a:r>
            <a:r>
              <a:rPr lang="en-US" sz="3400" dirty="0"/>
              <a:t>induction		</a:t>
            </a:r>
            <a:r>
              <a:rPr lang="en-US" sz="3400" dirty="0" smtClean="0"/>
              <a:t>V</a:t>
            </a:r>
            <a:r>
              <a:rPr lang="en-US" sz="3400" dirty="0"/>
              <a:t>	</a:t>
            </a:r>
          </a:p>
          <a:p>
            <a:pPr marL="731520">
              <a:buNone/>
            </a:pPr>
            <a:r>
              <a:rPr lang="en-US" sz="3400" dirty="0" smtClean="0"/>
              <a:t>*</a:t>
            </a:r>
            <a:r>
              <a:rPr lang="en-US" sz="3400" dirty="0"/>
              <a:t>luminance			</a:t>
            </a:r>
            <a:r>
              <a:rPr lang="en-US" sz="3400" dirty="0" smtClean="0"/>
              <a:t>V</a:t>
            </a:r>
            <a:endParaRPr lang="en-US" sz="3400" dirty="0"/>
          </a:p>
          <a:p>
            <a:pPr marL="731520">
              <a:buNone/>
            </a:pPr>
            <a:r>
              <a:rPr lang="en-US" sz="3400" dirty="0" smtClean="0"/>
              <a:t>*</a:t>
            </a:r>
            <a:r>
              <a:rPr lang="en-US" sz="3400" dirty="0"/>
              <a:t>flux density (</a:t>
            </a:r>
            <a:r>
              <a:rPr lang="en-US" sz="3400" dirty="0" smtClean="0"/>
              <a:t>symbol)		</a:t>
            </a:r>
          </a:p>
          <a:p>
            <a:pPr marL="0">
              <a:buNone/>
            </a:pPr>
            <a:r>
              <a:rPr lang="en-US" sz="3400" dirty="0" smtClean="0"/>
              <a:t>B </a:t>
            </a:r>
            <a:r>
              <a:rPr lang="en-US" sz="3400" dirty="0"/>
              <a:t>(</a:t>
            </a:r>
            <a:r>
              <a:rPr lang="en-US" sz="3400" dirty="0" smtClean="0"/>
              <a:t>T)    </a:t>
            </a:r>
            <a:r>
              <a:rPr lang="en-US" sz="3400" u="sng" dirty="0" smtClean="0"/>
              <a:t>second </a:t>
            </a:r>
            <a:r>
              <a:rPr lang="en-US" sz="3400" u="sng" dirty="0" err="1"/>
              <a:t>virial</a:t>
            </a:r>
            <a:r>
              <a:rPr lang="en-US" sz="3400" u="sng" dirty="0"/>
              <a:t> coefficient</a:t>
            </a:r>
            <a:r>
              <a:rPr lang="en-US" sz="3400" dirty="0"/>
              <a:t>	</a:t>
            </a:r>
            <a:r>
              <a:rPr lang="en-US" sz="3400" dirty="0" smtClean="0"/>
              <a:t>	V</a:t>
            </a:r>
            <a:endParaRPr lang="en-US" sz="3400" dirty="0"/>
          </a:p>
          <a:p>
            <a:pPr marL="365760">
              <a:buNone/>
            </a:pPr>
            <a:r>
              <a:rPr lang="en-US" sz="3400" dirty="0"/>
              <a:t>β	Surface-expansion coefficient 	</a:t>
            </a:r>
            <a:r>
              <a:rPr lang="en-US" sz="3400" dirty="0" smtClean="0"/>
              <a:t>V</a:t>
            </a:r>
            <a:endParaRPr lang="en-US" sz="3400" dirty="0"/>
          </a:p>
          <a:p>
            <a:pPr marL="731520">
              <a:buNone/>
            </a:pPr>
            <a:r>
              <a:rPr lang="en-US" sz="3400" dirty="0" smtClean="0"/>
              <a:t>*plane </a:t>
            </a:r>
            <a:r>
              <a:rPr lang="en-US" sz="3400" dirty="0"/>
              <a:t>angle		</a:t>
            </a:r>
            <a:r>
              <a:rPr lang="en-US" sz="3400" dirty="0" smtClean="0"/>
              <a:t>V</a:t>
            </a:r>
            <a:endParaRPr lang="en-US" sz="3400" dirty="0"/>
          </a:p>
          <a:p>
            <a:pPr marL="365760">
              <a:buNone/>
            </a:pPr>
            <a:r>
              <a:rPr lang="en-US" sz="3400" dirty="0" smtClean="0"/>
              <a:t>b       Wien’s </a:t>
            </a:r>
            <a:r>
              <a:rPr lang="en-US" sz="3400" dirty="0"/>
              <a:t>constant		</a:t>
            </a:r>
            <a:r>
              <a:rPr lang="en-US" sz="3400" dirty="0" smtClean="0"/>
              <a:t>	C </a:t>
            </a:r>
            <a:r>
              <a:rPr lang="en-US" sz="3400" dirty="0"/>
              <a:t>= 2897 µ</a:t>
            </a:r>
            <a:r>
              <a:rPr lang="en-US" sz="3400" dirty="0" err="1"/>
              <a:t>mK</a:t>
            </a:r>
            <a:endParaRPr lang="en-US" sz="3400" dirty="0"/>
          </a:p>
          <a:p>
            <a:pPr marL="731520">
              <a:buNone/>
            </a:pPr>
            <a:r>
              <a:rPr lang="en-US" sz="3400" dirty="0" smtClean="0"/>
              <a:t>*</a:t>
            </a:r>
            <a:r>
              <a:rPr lang="en-US" sz="3400" dirty="0"/>
              <a:t>molar internal volume		</a:t>
            </a:r>
            <a:r>
              <a:rPr lang="en-US" sz="3400" dirty="0" smtClean="0"/>
              <a:t>V</a:t>
            </a:r>
            <a:endParaRPr lang="en-US" sz="3400" dirty="0"/>
          </a:p>
          <a:p>
            <a:pPr marL="365760">
              <a:buNone/>
            </a:pPr>
            <a:r>
              <a:rPr lang="en-US" sz="3400" dirty="0" err="1"/>
              <a:t>b</a:t>
            </a:r>
            <a:r>
              <a:rPr lang="en-US" sz="3400" b="1" dirty="0" err="1"/>
              <a:t>s</a:t>
            </a:r>
            <a:r>
              <a:rPr lang="en-US" sz="3400" dirty="0"/>
              <a:t>	specific internal volume		</a:t>
            </a:r>
            <a:r>
              <a:rPr lang="en-US" sz="3400" dirty="0" smtClean="0"/>
              <a:t>V</a:t>
            </a:r>
          </a:p>
          <a:p>
            <a:pPr marL="365760">
              <a:buNone/>
            </a:pPr>
            <a:r>
              <a:rPr lang="en-US" sz="3400" dirty="0" smtClean="0"/>
              <a:t>C	molecular concentration</a:t>
            </a:r>
          </a:p>
          <a:p>
            <a:pPr marL="365760">
              <a:buNone/>
            </a:pPr>
            <a:r>
              <a:rPr lang="en-US" sz="3400" dirty="0"/>
              <a:t>	</a:t>
            </a:r>
            <a:r>
              <a:rPr lang="en-US" sz="3400" dirty="0" smtClean="0"/>
              <a:t> *circumference </a:t>
            </a:r>
            <a:r>
              <a:rPr lang="en-US" sz="3400" dirty="0"/>
              <a:t>of circle (=2πr)	</a:t>
            </a:r>
            <a:r>
              <a:rPr lang="en-US" sz="3400" dirty="0" smtClean="0"/>
              <a:t>V</a:t>
            </a:r>
            <a:endParaRPr lang="en-US" sz="3400" dirty="0"/>
          </a:p>
          <a:p>
            <a:pPr marL="731520">
              <a:buNone/>
            </a:pPr>
            <a:r>
              <a:rPr lang="en-US" sz="3400" dirty="0" smtClean="0"/>
              <a:t>*</a:t>
            </a:r>
            <a:r>
              <a:rPr lang="en-US" sz="3400" dirty="0"/>
              <a:t>heat capacity		</a:t>
            </a:r>
            <a:r>
              <a:rPr lang="en-US" sz="3400" dirty="0" smtClean="0"/>
              <a:t>V</a:t>
            </a:r>
            <a:endParaRPr lang="en-US" sz="3400" dirty="0"/>
          </a:p>
          <a:p>
            <a:pPr marL="731520">
              <a:buNone/>
            </a:pPr>
            <a:r>
              <a:rPr lang="en-US" sz="3400" dirty="0" smtClean="0"/>
              <a:t>*</a:t>
            </a:r>
            <a:r>
              <a:rPr lang="en-US" sz="3400" dirty="0"/>
              <a:t>capacitance		</a:t>
            </a:r>
            <a:r>
              <a:rPr lang="en-US" sz="3400" dirty="0" smtClean="0"/>
              <a:t>V</a:t>
            </a:r>
            <a:endParaRPr lang="en-US" sz="3400" dirty="0"/>
          </a:p>
          <a:p>
            <a:pPr marL="731520">
              <a:buNone/>
            </a:pPr>
            <a:r>
              <a:rPr lang="en-US" sz="3400" dirty="0" smtClean="0"/>
              <a:t>*</a:t>
            </a:r>
            <a:r>
              <a:rPr lang="en-US" sz="3400" dirty="0"/>
              <a:t>coulomb (electric charge)	</a:t>
            </a:r>
            <a:r>
              <a:rPr lang="en-US" sz="3400" dirty="0" smtClean="0"/>
              <a:t>V</a:t>
            </a:r>
            <a:endParaRPr lang="en-US" sz="3400" dirty="0"/>
          </a:p>
          <a:p>
            <a:pPr marL="731520">
              <a:buNone/>
            </a:pPr>
            <a:r>
              <a:rPr lang="en-US" sz="3400" dirty="0" smtClean="0"/>
              <a:t>*</a:t>
            </a:r>
            <a:r>
              <a:rPr lang="en-US" sz="3400" dirty="0"/>
              <a:t>Curie’s constant		</a:t>
            </a:r>
            <a:r>
              <a:rPr lang="en-US" sz="3400" dirty="0" smtClean="0"/>
              <a:t>	C</a:t>
            </a:r>
            <a:r>
              <a:rPr lang="en-US" sz="3400" dirty="0"/>
              <a:t>=</a:t>
            </a:r>
          </a:p>
          <a:p>
            <a:pPr marL="731520">
              <a:buNone/>
            </a:pPr>
            <a:r>
              <a:rPr lang="en-US" sz="3400" dirty="0" smtClean="0"/>
              <a:t>*</a:t>
            </a:r>
            <a:r>
              <a:rPr lang="en-US" sz="3400" dirty="0" err="1"/>
              <a:t>Fraunhofer</a:t>
            </a:r>
            <a:r>
              <a:rPr lang="en-US" sz="3400" dirty="0"/>
              <a:t> line characteristic of Hydrogen	</a:t>
            </a:r>
            <a:r>
              <a:rPr lang="en-US" sz="3400" dirty="0" smtClean="0"/>
              <a:t>		symbol</a:t>
            </a:r>
            <a:endParaRPr lang="en-US" sz="3400" dirty="0"/>
          </a:p>
          <a:p>
            <a:pPr marL="731520">
              <a:buNone/>
            </a:pPr>
            <a:r>
              <a:rPr lang="en-US" sz="3400" dirty="0"/>
              <a:t>	************</a:t>
            </a:r>
          </a:p>
          <a:p>
            <a:pPr marL="0">
              <a:buNone/>
            </a:pPr>
            <a:r>
              <a:rPr lang="en-US" sz="3400" dirty="0" smtClean="0"/>
              <a:t>C(T)      </a:t>
            </a:r>
            <a:r>
              <a:rPr lang="en-US" sz="3400" u="sng" dirty="0" smtClean="0"/>
              <a:t>third </a:t>
            </a:r>
            <a:r>
              <a:rPr lang="en-US" sz="3400" u="sng" dirty="0" err="1"/>
              <a:t>virial</a:t>
            </a:r>
            <a:r>
              <a:rPr lang="en-US" sz="3400" u="sng" dirty="0"/>
              <a:t> coefficient</a:t>
            </a:r>
            <a:r>
              <a:rPr lang="en-US" sz="3400" dirty="0"/>
              <a:t>	</a:t>
            </a:r>
            <a:r>
              <a:rPr lang="en-US" sz="3400" dirty="0" smtClean="0"/>
              <a:t>	V</a:t>
            </a:r>
            <a:endParaRPr lang="en-US" sz="3400" dirty="0"/>
          </a:p>
          <a:p>
            <a:pPr marL="365760">
              <a:buNone/>
            </a:pPr>
            <a:r>
              <a:rPr lang="en-US" sz="3400" dirty="0"/>
              <a:t>c	speed of light		</a:t>
            </a:r>
            <a:r>
              <a:rPr lang="en-US" sz="3400" dirty="0" smtClean="0"/>
              <a:t>	C </a:t>
            </a:r>
            <a:r>
              <a:rPr lang="en-US" sz="3400" dirty="0"/>
              <a:t>= 2.99792458 x 10</a:t>
            </a:r>
            <a:r>
              <a:rPr lang="en-US" sz="3400" baseline="30000" dirty="0"/>
              <a:t>8</a:t>
            </a:r>
            <a:r>
              <a:rPr lang="en-US" sz="3400" dirty="0"/>
              <a:t>m/s	</a:t>
            </a:r>
          </a:p>
          <a:p>
            <a:pPr marL="731520">
              <a:buNone/>
            </a:pPr>
            <a:r>
              <a:rPr lang="en-US" sz="3400" dirty="0"/>
              <a:t>*</a:t>
            </a:r>
            <a:r>
              <a:rPr lang="en-US" sz="3400" dirty="0" err="1"/>
              <a:t>molarity</a:t>
            </a:r>
            <a:r>
              <a:rPr lang="en-US" sz="3400" dirty="0"/>
              <a:t>		</a:t>
            </a:r>
            <a:r>
              <a:rPr lang="en-US" sz="3400" dirty="0" smtClean="0"/>
              <a:t>V</a:t>
            </a:r>
            <a:endParaRPr lang="en-US" sz="3400" dirty="0"/>
          </a:p>
          <a:p>
            <a:pPr marL="731520">
              <a:buNone/>
            </a:pPr>
            <a:r>
              <a:rPr lang="en-US" sz="3400" dirty="0"/>
              <a:t>*specific heat capacity		</a:t>
            </a:r>
            <a:r>
              <a:rPr lang="en-US" sz="3400" dirty="0" smtClean="0"/>
              <a:t>V</a:t>
            </a:r>
            <a:endParaRPr lang="en-US" sz="3400" dirty="0"/>
          </a:p>
          <a:p>
            <a:pPr marL="731520">
              <a:buNone/>
            </a:pPr>
            <a:r>
              <a:rPr lang="en-US" sz="3400" dirty="0"/>
              <a:t>*concentration		</a:t>
            </a:r>
            <a:r>
              <a:rPr lang="en-US" sz="3400" dirty="0" smtClean="0"/>
              <a:t>V</a:t>
            </a:r>
            <a:endParaRPr lang="en-US" sz="3400" dirty="0"/>
          </a:p>
          <a:p>
            <a:pPr marL="731520">
              <a:buNone/>
            </a:pPr>
            <a:r>
              <a:rPr lang="en-US" sz="3400" dirty="0"/>
              <a:t>*</a:t>
            </a:r>
            <a:r>
              <a:rPr lang="en-US" sz="3400" dirty="0" err="1"/>
              <a:t>centi</a:t>
            </a:r>
            <a:r>
              <a:rPr lang="en-US" sz="3400" dirty="0"/>
              <a:t>				</a:t>
            </a:r>
            <a:r>
              <a:rPr lang="en-US" sz="3400" dirty="0" smtClean="0"/>
              <a:t>	    </a:t>
            </a:r>
            <a:r>
              <a:rPr lang="en-US" sz="3400" dirty="0"/>
              <a:t>= 10</a:t>
            </a:r>
            <a:r>
              <a:rPr lang="en-US" sz="3400" baseline="30000" dirty="0"/>
              <a:t>-2</a:t>
            </a:r>
            <a:endParaRPr lang="en-US" sz="3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4000" dirty="0" err="1"/>
              <a:t>cmol</a:t>
            </a:r>
            <a:r>
              <a:rPr lang="en-US" sz="4000" dirty="0"/>
              <a:t> molar heat capacity					V</a:t>
            </a:r>
          </a:p>
          <a:p>
            <a:pPr>
              <a:buNone/>
            </a:pPr>
            <a:r>
              <a:rPr lang="en-US" sz="4000" dirty="0"/>
              <a:t>cp*specific </a:t>
            </a:r>
            <a:r>
              <a:rPr lang="en-US" sz="4000" dirty="0" err="1"/>
              <a:t>heat@constant</a:t>
            </a:r>
            <a:r>
              <a:rPr lang="en-US" sz="4000" dirty="0"/>
              <a:t> Pressure	</a:t>
            </a:r>
            <a:r>
              <a:rPr lang="en-US" sz="4000" dirty="0" smtClean="0"/>
              <a:t>	C </a:t>
            </a:r>
            <a:r>
              <a:rPr lang="en-US" sz="4000" dirty="0"/>
              <a:t>=1.012 x 10</a:t>
            </a:r>
            <a:r>
              <a:rPr lang="en-US" sz="4000" baseline="30000" dirty="0"/>
              <a:t>3</a:t>
            </a:r>
            <a:r>
              <a:rPr lang="en-US" sz="4000" dirty="0"/>
              <a:t> J kg K</a:t>
            </a:r>
            <a:r>
              <a:rPr lang="en-US" sz="4000" baseline="30000" dirty="0"/>
              <a:t>-1</a:t>
            </a:r>
            <a:r>
              <a:rPr lang="en-US" sz="4000" dirty="0"/>
              <a:t>		</a:t>
            </a:r>
          </a:p>
          <a:p>
            <a:pPr>
              <a:buNone/>
            </a:pPr>
            <a:r>
              <a:rPr lang="en-US" sz="4000" dirty="0" err="1"/>
              <a:t>cv</a:t>
            </a:r>
            <a:r>
              <a:rPr lang="en-US" sz="4000" dirty="0"/>
              <a:t>*specific heat @constant Volume			V</a:t>
            </a:r>
          </a:p>
          <a:p>
            <a:pPr>
              <a:buNone/>
            </a:pPr>
            <a:r>
              <a:rPr lang="en-US" sz="4000" dirty="0" err="1" smtClean="0"/>
              <a:t>Ddiffusion</a:t>
            </a:r>
            <a:r>
              <a:rPr lang="en-US" sz="4000" dirty="0" smtClean="0"/>
              <a:t> </a:t>
            </a:r>
            <a:r>
              <a:rPr lang="en-US" sz="4000" dirty="0"/>
              <a:t>constant			C=  Proportionality (</a:t>
            </a:r>
            <a:r>
              <a:rPr lang="en-US" sz="4000" dirty="0" err="1"/>
              <a:t>Fick’s</a:t>
            </a:r>
            <a:r>
              <a:rPr lang="en-US" sz="4000" dirty="0"/>
              <a:t> Law)</a:t>
            </a:r>
          </a:p>
          <a:p>
            <a:pPr marL="731520">
              <a:buNone/>
            </a:pPr>
            <a:r>
              <a:rPr lang="en-US" sz="4000" dirty="0" smtClean="0"/>
              <a:t>*</a:t>
            </a:r>
            <a:r>
              <a:rPr lang="en-US" sz="4000" dirty="0"/>
              <a:t>electric displacement		</a:t>
            </a:r>
            <a:r>
              <a:rPr lang="en-US" sz="4000" dirty="0" smtClean="0"/>
              <a:t>V</a:t>
            </a:r>
            <a:endParaRPr lang="en-US" sz="4000" dirty="0"/>
          </a:p>
          <a:p>
            <a:pPr marL="731520">
              <a:buNone/>
            </a:pPr>
            <a:r>
              <a:rPr lang="en-US" sz="4000" dirty="0" smtClean="0"/>
              <a:t>*</a:t>
            </a:r>
            <a:r>
              <a:rPr lang="en-US" sz="4000" dirty="0"/>
              <a:t>diffusion coefficient		</a:t>
            </a:r>
            <a:r>
              <a:rPr lang="en-US" sz="4000" dirty="0" smtClean="0"/>
              <a:t>V</a:t>
            </a:r>
            <a:endParaRPr lang="en-US" sz="4000" dirty="0"/>
          </a:p>
          <a:p>
            <a:pPr marL="731520">
              <a:buNone/>
            </a:pPr>
            <a:r>
              <a:rPr lang="en-US" sz="4000" dirty="0" smtClean="0"/>
              <a:t>*</a:t>
            </a:r>
            <a:r>
              <a:rPr lang="en-US" sz="4000" dirty="0"/>
              <a:t>diffusion capacity		</a:t>
            </a:r>
            <a:r>
              <a:rPr lang="en-US" sz="4000" dirty="0" smtClean="0"/>
              <a:t>V</a:t>
            </a:r>
            <a:endParaRPr lang="en-US" sz="4000" dirty="0"/>
          </a:p>
          <a:p>
            <a:pPr marL="731520">
              <a:buNone/>
            </a:pPr>
            <a:r>
              <a:rPr lang="en-US" sz="4000" dirty="0" smtClean="0"/>
              <a:t>*</a:t>
            </a:r>
            <a:r>
              <a:rPr lang="en-US" sz="4000" dirty="0"/>
              <a:t>molecule diameter		</a:t>
            </a:r>
            <a:r>
              <a:rPr lang="en-US" sz="4000" dirty="0" smtClean="0"/>
              <a:t>V</a:t>
            </a:r>
            <a:endParaRPr lang="en-US" sz="4000" dirty="0"/>
          </a:p>
          <a:p>
            <a:pPr marL="731520">
              <a:buNone/>
            </a:pPr>
            <a:r>
              <a:rPr lang="en-US" sz="4000" dirty="0" smtClean="0"/>
              <a:t>*</a:t>
            </a:r>
            <a:r>
              <a:rPr lang="en-US" sz="4000" dirty="0"/>
              <a:t>twist-stretch coupling of a polymer	</a:t>
            </a:r>
            <a:r>
              <a:rPr lang="en-US" sz="4000" dirty="0" smtClean="0"/>
              <a:t>V</a:t>
            </a:r>
            <a:endParaRPr lang="en-US" sz="4000" dirty="0"/>
          </a:p>
          <a:p>
            <a:pPr marL="731520">
              <a:buNone/>
            </a:pPr>
            <a:r>
              <a:rPr lang="en-US" sz="4000" dirty="0" smtClean="0"/>
              <a:t>*</a:t>
            </a:r>
            <a:r>
              <a:rPr lang="en-US" sz="4000" dirty="0"/>
              <a:t>separation between two objects	</a:t>
            </a:r>
            <a:r>
              <a:rPr lang="en-US" sz="4000" dirty="0" smtClean="0"/>
              <a:t>V</a:t>
            </a:r>
            <a:endParaRPr lang="en-US" sz="4000" dirty="0"/>
          </a:p>
          <a:p>
            <a:pPr marL="731520">
              <a:buNone/>
            </a:pPr>
            <a:r>
              <a:rPr lang="en-US" sz="4000" dirty="0" smtClean="0"/>
              <a:t>*</a:t>
            </a:r>
            <a:r>
              <a:rPr lang="en-US" sz="4000" dirty="0" err="1"/>
              <a:t>diopter</a:t>
            </a:r>
            <a:r>
              <a:rPr lang="en-US" sz="4000" dirty="0"/>
              <a:t>			</a:t>
            </a:r>
            <a:r>
              <a:rPr lang="en-US" sz="4000" dirty="0" smtClean="0"/>
              <a:t>V</a:t>
            </a:r>
            <a:endParaRPr lang="en-US" sz="4000" dirty="0"/>
          </a:p>
          <a:p>
            <a:pPr marL="731520">
              <a:buNone/>
            </a:pPr>
            <a:r>
              <a:rPr lang="en-US" sz="4000" dirty="0" smtClean="0"/>
              <a:t>*</a:t>
            </a:r>
            <a:r>
              <a:rPr lang="en-US" sz="4000" dirty="0"/>
              <a:t>electrostatic flux density		</a:t>
            </a:r>
            <a:r>
              <a:rPr lang="en-US" sz="4000" dirty="0" smtClean="0"/>
              <a:t>V</a:t>
            </a:r>
            <a:endParaRPr lang="en-US" sz="4000" dirty="0"/>
          </a:p>
          <a:p>
            <a:pPr marL="731520">
              <a:buNone/>
            </a:pPr>
            <a:r>
              <a:rPr lang="en-US" sz="4000" dirty="0" smtClean="0"/>
              <a:t>*</a:t>
            </a:r>
            <a:r>
              <a:rPr lang="en-US" sz="4000" dirty="0" err="1"/>
              <a:t>Fraunhofer</a:t>
            </a:r>
            <a:r>
              <a:rPr lang="en-US" sz="4000" dirty="0"/>
              <a:t> lines caused by sodium	</a:t>
            </a:r>
            <a:r>
              <a:rPr lang="en-US" sz="4000" dirty="0" smtClean="0"/>
              <a:t>	</a:t>
            </a:r>
            <a:r>
              <a:rPr lang="en-US" sz="4000" dirty="0"/>
              <a:t>	symbol</a:t>
            </a:r>
          </a:p>
          <a:p>
            <a:pPr marL="731520">
              <a:buNone/>
            </a:pPr>
            <a:r>
              <a:rPr lang="en-US" sz="4000" dirty="0" smtClean="0"/>
              <a:t>*</a:t>
            </a:r>
            <a:r>
              <a:rPr lang="en-US" sz="4000" dirty="0"/>
              <a:t>dielectric flux density		</a:t>
            </a:r>
            <a:r>
              <a:rPr lang="en-US" sz="4000" dirty="0" smtClean="0"/>
              <a:t>V</a:t>
            </a:r>
            <a:endParaRPr lang="en-US" sz="4000" dirty="0"/>
          </a:p>
          <a:p>
            <a:pPr marL="731520">
              <a:buNone/>
            </a:pPr>
            <a:r>
              <a:rPr lang="en-US" sz="4000" dirty="0" smtClean="0"/>
              <a:t>*</a:t>
            </a:r>
            <a:r>
              <a:rPr lang="en-US" sz="4000" dirty="0" err="1"/>
              <a:t>dioptric</a:t>
            </a:r>
            <a:r>
              <a:rPr lang="en-US" sz="4000" dirty="0"/>
              <a:t> power		</a:t>
            </a:r>
            <a:r>
              <a:rPr lang="en-US" sz="4000" dirty="0" smtClean="0"/>
              <a:t>V</a:t>
            </a:r>
            <a:endParaRPr lang="en-US" sz="4000" dirty="0"/>
          </a:p>
          <a:p>
            <a:pPr marL="731520">
              <a:buNone/>
            </a:pPr>
            <a:r>
              <a:rPr lang="en-US" sz="4000" dirty="0"/>
              <a:t>     **************</a:t>
            </a:r>
          </a:p>
          <a:p>
            <a:pPr>
              <a:buNone/>
            </a:pPr>
            <a:r>
              <a:rPr lang="en-US" sz="4000" dirty="0"/>
              <a:t>	</a:t>
            </a:r>
            <a:r>
              <a:rPr lang="en-US" sz="4000" dirty="0" smtClean="0"/>
              <a:t>************</a:t>
            </a:r>
          </a:p>
          <a:p>
            <a:pPr>
              <a:buNone/>
            </a:pPr>
            <a:r>
              <a:rPr lang="en-US" sz="4000" dirty="0" smtClean="0"/>
              <a:t>C(T</a:t>
            </a:r>
            <a:r>
              <a:rPr lang="en-US" sz="4000" dirty="0"/>
              <a:t>)		</a:t>
            </a:r>
            <a:r>
              <a:rPr lang="en-US" sz="4000" u="sng" dirty="0"/>
              <a:t>third </a:t>
            </a:r>
            <a:r>
              <a:rPr lang="en-US" sz="4000" u="sng" dirty="0" err="1"/>
              <a:t>virial</a:t>
            </a:r>
            <a:r>
              <a:rPr lang="en-US" sz="4000" u="sng" dirty="0"/>
              <a:t> coefficient</a:t>
            </a:r>
            <a:r>
              <a:rPr lang="en-US" sz="4000" dirty="0"/>
              <a:t>	</a:t>
            </a:r>
            <a:r>
              <a:rPr lang="en-US" sz="4000" dirty="0" smtClean="0"/>
              <a:t>V</a:t>
            </a:r>
            <a:endParaRPr lang="en-US" sz="4000" dirty="0"/>
          </a:p>
          <a:p>
            <a:pPr>
              <a:buNone/>
            </a:pPr>
            <a:r>
              <a:rPr lang="en-US" sz="4000" dirty="0"/>
              <a:t>c	speed of light			C = 2.99792458 x 10</a:t>
            </a:r>
            <a:r>
              <a:rPr lang="en-US" sz="4000" baseline="30000" dirty="0"/>
              <a:t>8</a:t>
            </a:r>
            <a:r>
              <a:rPr lang="en-US" sz="4000" dirty="0"/>
              <a:t>m/s	</a:t>
            </a:r>
            <a:endParaRPr lang="en-US" sz="4000" dirty="0" smtClean="0"/>
          </a:p>
          <a:p>
            <a:pPr marL="731520">
              <a:buNone/>
            </a:pPr>
            <a:r>
              <a:rPr lang="en-US" sz="4000" dirty="0" smtClean="0"/>
              <a:t>*</a:t>
            </a:r>
            <a:r>
              <a:rPr lang="en-US" sz="4000" dirty="0" err="1"/>
              <a:t>molarity</a:t>
            </a:r>
            <a:r>
              <a:rPr lang="en-US" sz="4000" dirty="0"/>
              <a:t>			</a:t>
            </a:r>
            <a:r>
              <a:rPr lang="en-US" sz="4000" dirty="0" smtClean="0"/>
              <a:t>V</a:t>
            </a:r>
          </a:p>
          <a:p>
            <a:pPr marL="731520">
              <a:buNone/>
            </a:pPr>
            <a:r>
              <a:rPr lang="en-US" sz="4000" dirty="0" smtClean="0"/>
              <a:t>*specific </a:t>
            </a:r>
            <a:r>
              <a:rPr lang="en-US" sz="4000" dirty="0"/>
              <a:t>heat capacity		</a:t>
            </a:r>
            <a:r>
              <a:rPr lang="en-US" sz="4000" dirty="0" smtClean="0"/>
              <a:t>V</a:t>
            </a:r>
          </a:p>
          <a:p>
            <a:pPr marL="731520">
              <a:buNone/>
            </a:pPr>
            <a:r>
              <a:rPr lang="en-US" sz="4000" dirty="0" smtClean="0"/>
              <a:t>*concentration</a:t>
            </a:r>
            <a:r>
              <a:rPr lang="en-US" sz="4000" dirty="0"/>
              <a:t>		</a:t>
            </a:r>
            <a:r>
              <a:rPr lang="en-US" sz="4000" dirty="0" smtClean="0"/>
              <a:t>V</a:t>
            </a:r>
          </a:p>
          <a:p>
            <a:pPr marL="731520">
              <a:buNone/>
            </a:pPr>
            <a:r>
              <a:rPr lang="en-US" sz="4000" dirty="0" smtClean="0"/>
              <a:t>*</a:t>
            </a:r>
            <a:r>
              <a:rPr lang="en-US" sz="4000" dirty="0" err="1" smtClean="0"/>
              <a:t>centi</a:t>
            </a:r>
            <a:r>
              <a:rPr lang="en-US" sz="4000" dirty="0"/>
              <a:t>				</a:t>
            </a:r>
            <a:r>
              <a:rPr lang="en-US" sz="4000" dirty="0" smtClean="0"/>
              <a:t>	    </a:t>
            </a:r>
            <a:r>
              <a:rPr lang="en-US" sz="4000" dirty="0"/>
              <a:t>= </a:t>
            </a:r>
            <a:r>
              <a:rPr lang="en-US" sz="4000" dirty="0" smtClean="0"/>
              <a:t>10</a:t>
            </a:r>
            <a:r>
              <a:rPr lang="en-US" sz="4000" baseline="30000" dirty="0" smtClean="0"/>
              <a:t>-2</a:t>
            </a:r>
            <a:endParaRPr lang="en-US" sz="4000" dirty="0" smtClean="0"/>
          </a:p>
          <a:p>
            <a:pPr>
              <a:buNone/>
            </a:pPr>
            <a:r>
              <a:rPr lang="en-US" sz="4000" dirty="0" err="1" smtClean="0"/>
              <a:t>cmol</a:t>
            </a:r>
            <a:r>
              <a:rPr lang="en-US" sz="4000" dirty="0" smtClean="0"/>
              <a:t> </a:t>
            </a:r>
            <a:r>
              <a:rPr lang="en-US" sz="4000" dirty="0"/>
              <a:t>molar heat capacity		</a:t>
            </a:r>
            <a:r>
              <a:rPr lang="en-US" sz="4000" dirty="0" smtClean="0"/>
              <a:t>V</a:t>
            </a:r>
          </a:p>
          <a:p>
            <a:pPr>
              <a:buNone/>
            </a:pPr>
            <a:r>
              <a:rPr lang="en-US" sz="4000" dirty="0" smtClean="0"/>
              <a:t>cp*specific </a:t>
            </a:r>
            <a:r>
              <a:rPr lang="en-US" sz="4000" dirty="0" err="1"/>
              <a:t>heat@constant</a:t>
            </a:r>
            <a:r>
              <a:rPr lang="en-US" sz="4000" dirty="0"/>
              <a:t> Pressure	</a:t>
            </a:r>
            <a:r>
              <a:rPr lang="en-US" sz="4000" dirty="0" smtClean="0"/>
              <a:t>	C </a:t>
            </a:r>
            <a:r>
              <a:rPr lang="en-US" sz="4000" dirty="0"/>
              <a:t>=1.012 x 10</a:t>
            </a:r>
            <a:r>
              <a:rPr lang="en-US" sz="4000" baseline="30000" dirty="0"/>
              <a:t>3</a:t>
            </a:r>
            <a:r>
              <a:rPr lang="en-US" sz="4000" dirty="0"/>
              <a:t> J kg K</a:t>
            </a:r>
            <a:r>
              <a:rPr lang="en-US" sz="4000" baseline="30000" dirty="0"/>
              <a:t>-1</a:t>
            </a:r>
            <a:r>
              <a:rPr lang="en-US" sz="4000" dirty="0"/>
              <a:t>		</a:t>
            </a:r>
          </a:p>
          <a:p>
            <a:pPr marL="731520">
              <a:buNone/>
            </a:pPr>
            <a:r>
              <a:rPr lang="en-US" sz="4000" dirty="0" err="1"/>
              <a:t>cv</a:t>
            </a:r>
            <a:r>
              <a:rPr lang="en-US" sz="4000" dirty="0"/>
              <a:t>*specific heat @constant Volume			V</a:t>
            </a:r>
          </a:p>
          <a:p>
            <a:pPr marL="731520">
              <a:buNone/>
            </a:pPr>
            <a:r>
              <a:rPr lang="en-US" sz="4000" dirty="0" err="1" smtClean="0"/>
              <a:t>Ddiffusion</a:t>
            </a:r>
            <a:r>
              <a:rPr lang="en-US" sz="4000" dirty="0" smtClean="0"/>
              <a:t> </a:t>
            </a:r>
            <a:r>
              <a:rPr lang="en-US" sz="4000" dirty="0"/>
              <a:t>constant			C=  Proportionality (</a:t>
            </a:r>
            <a:r>
              <a:rPr lang="en-US" sz="4000" dirty="0" err="1"/>
              <a:t>Fick’s</a:t>
            </a:r>
            <a:r>
              <a:rPr lang="en-US" sz="4000" dirty="0"/>
              <a:t> Law)</a:t>
            </a:r>
          </a:p>
          <a:p>
            <a:pPr marL="731520">
              <a:buNone/>
            </a:pPr>
            <a:r>
              <a:rPr lang="en-US" sz="4000" dirty="0" smtClean="0"/>
              <a:t>*</a:t>
            </a:r>
            <a:r>
              <a:rPr lang="en-US" sz="4000" dirty="0"/>
              <a:t>electric displacement		</a:t>
            </a:r>
            <a:r>
              <a:rPr lang="en-US" sz="4000" dirty="0" smtClean="0"/>
              <a:t>V</a:t>
            </a:r>
            <a:endParaRPr lang="en-US" sz="4000" dirty="0"/>
          </a:p>
          <a:p>
            <a:pPr marL="731520">
              <a:buNone/>
            </a:pPr>
            <a:r>
              <a:rPr lang="en-US" sz="4000" dirty="0" smtClean="0"/>
              <a:t>*</a:t>
            </a:r>
            <a:r>
              <a:rPr lang="en-US" sz="4000" dirty="0"/>
              <a:t>diffusion coefficient		</a:t>
            </a:r>
            <a:r>
              <a:rPr lang="en-US" sz="4000" dirty="0" smtClean="0"/>
              <a:t>V</a:t>
            </a:r>
            <a:endParaRPr lang="en-US" sz="4000" dirty="0"/>
          </a:p>
          <a:p>
            <a:pPr marL="731520">
              <a:buNone/>
            </a:pPr>
            <a:r>
              <a:rPr lang="en-US" sz="4000" dirty="0" smtClean="0"/>
              <a:t>*</a:t>
            </a:r>
            <a:r>
              <a:rPr lang="en-US" sz="4000" dirty="0"/>
              <a:t>diffusion capacity		</a:t>
            </a:r>
            <a:r>
              <a:rPr lang="en-US" sz="4000" dirty="0" smtClean="0"/>
              <a:t>V</a:t>
            </a:r>
            <a:endParaRPr lang="en-US" sz="4000" dirty="0"/>
          </a:p>
          <a:p>
            <a:pPr marL="731520">
              <a:buNone/>
            </a:pPr>
            <a:r>
              <a:rPr lang="en-US" sz="4000" dirty="0" smtClean="0"/>
              <a:t>*</a:t>
            </a:r>
            <a:r>
              <a:rPr lang="en-US" sz="4000" dirty="0"/>
              <a:t>molecule diameter		</a:t>
            </a:r>
            <a:r>
              <a:rPr lang="en-US" sz="4000" dirty="0" smtClean="0"/>
              <a:t>V</a:t>
            </a:r>
            <a:endParaRPr lang="en-US" sz="4000" dirty="0"/>
          </a:p>
          <a:p>
            <a:pPr marL="731520">
              <a:buNone/>
            </a:pPr>
            <a:r>
              <a:rPr lang="en-US" sz="4000" dirty="0" smtClean="0"/>
              <a:t>*</a:t>
            </a:r>
            <a:r>
              <a:rPr lang="en-US" sz="4000" dirty="0"/>
              <a:t>twist-stretch coupling of a polymer	</a:t>
            </a:r>
            <a:r>
              <a:rPr lang="en-US" sz="4000" dirty="0" smtClean="0"/>
              <a:t>V</a:t>
            </a:r>
            <a:endParaRPr lang="en-US" sz="4000" dirty="0"/>
          </a:p>
          <a:p>
            <a:pPr marL="731520">
              <a:buNone/>
            </a:pPr>
            <a:r>
              <a:rPr lang="en-US" sz="4000" dirty="0" smtClean="0"/>
              <a:t>*</a:t>
            </a:r>
            <a:r>
              <a:rPr lang="en-US" sz="4000" dirty="0"/>
              <a:t>separation between two objects	</a:t>
            </a:r>
            <a:r>
              <a:rPr lang="en-US" sz="4000" dirty="0" smtClean="0"/>
              <a:t>V</a:t>
            </a:r>
            <a:endParaRPr lang="en-US" sz="4000" dirty="0"/>
          </a:p>
          <a:p>
            <a:pPr marL="731520">
              <a:buNone/>
            </a:pPr>
            <a:r>
              <a:rPr lang="en-US" sz="4000" dirty="0" smtClean="0"/>
              <a:t>*</a:t>
            </a:r>
            <a:r>
              <a:rPr lang="en-US" sz="4000" dirty="0" err="1"/>
              <a:t>diopter</a:t>
            </a:r>
            <a:r>
              <a:rPr lang="en-US" sz="4000" dirty="0"/>
              <a:t>			</a:t>
            </a:r>
            <a:r>
              <a:rPr lang="en-US" sz="4000" dirty="0" smtClean="0"/>
              <a:t>V</a:t>
            </a:r>
            <a:endParaRPr lang="en-US" sz="4000" dirty="0"/>
          </a:p>
          <a:p>
            <a:pPr marL="731520">
              <a:buNone/>
            </a:pPr>
            <a:r>
              <a:rPr lang="en-US" sz="4000" dirty="0" smtClean="0"/>
              <a:t>*</a:t>
            </a:r>
            <a:r>
              <a:rPr lang="en-US" sz="4000" dirty="0"/>
              <a:t>electrostatic flux density		</a:t>
            </a:r>
            <a:r>
              <a:rPr lang="en-US" sz="4000" dirty="0" smtClean="0"/>
              <a:t>V</a:t>
            </a:r>
            <a:endParaRPr lang="en-US" sz="4000" dirty="0"/>
          </a:p>
          <a:p>
            <a:pPr marL="731520">
              <a:buNone/>
            </a:pPr>
            <a:r>
              <a:rPr lang="en-US" sz="4000" dirty="0" smtClean="0"/>
              <a:t>*</a:t>
            </a:r>
            <a:r>
              <a:rPr lang="en-US" sz="4000" dirty="0" err="1"/>
              <a:t>Fraunhofer</a:t>
            </a:r>
            <a:r>
              <a:rPr lang="en-US" sz="4000" dirty="0"/>
              <a:t> lines caused by sodium	</a:t>
            </a:r>
            <a:r>
              <a:rPr lang="en-US" sz="4000" dirty="0" smtClean="0"/>
              <a:t>	</a:t>
            </a:r>
            <a:r>
              <a:rPr lang="en-US" sz="4000" dirty="0"/>
              <a:t>	symbol</a:t>
            </a:r>
          </a:p>
          <a:p>
            <a:pPr marL="731520">
              <a:buNone/>
            </a:pPr>
            <a:r>
              <a:rPr lang="en-US" sz="4000" dirty="0" smtClean="0"/>
              <a:t>*</a:t>
            </a:r>
            <a:r>
              <a:rPr lang="en-US" sz="4000" dirty="0"/>
              <a:t>dielectric flux density		</a:t>
            </a:r>
            <a:r>
              <a:rPr lang="en-US" sz="4000" dirty="0" smtClean="0"/>
              <a:t>V</a:t>
            </a:r>
            <a:endParaRPr lang="en-US" sz="4000" dirty="0"/>
          </a:p>
          <a:p>
            <a:pPr marL="731520">
              <a:buNone/>
            </a:pPr>
            <a:r>
              <a:rPr lang="en-US" sz="4000" dirty="0" smtClean="0"/>
              <a:t>*</a:t>
            </a:r>
            <a:r>
              <a:rPr lang="en-US" sz="4000" dirty="0" err="1"/>
              <a:t>dioptric</a:t>
            </a:r>
            <a:r>
              <a:rPr lang="en-US" sz="4000" dirty="0"/>
              <a:t> power			</a:t>
            </a:r>
            <a:r>
              <a:rPr lang="en-US" sz="4000" dirty="0" smtClean="0"/>
              <a:t>V</a:t>
            </a:r>
            <a:endParaRPr lang="en-US" sz="4000" dirty="0"/>
          </a:p>
          <a:p>
            <a:pPr marL="64008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/>
              <a:t> **************</a:t>
            </a:r>
            <a:r>
              <a:rPr lang="en-US" b="1" dirty="0"/>
              <a:t>		</a:t>
            </a:r>
            <a:r>
              <a:rPr lang="en-US" b="1" dirty="0" smtClean="0"/>
              <a:t>	</a:t>
            </a:r>
            <a:r>
              <a:rPr lang="en-US" b="1" dirty="0" err="1" smtClean="0"/>
              <a:t>εo</a:t>
            </a:r>
            <a:r>
              <a:rPr lang="en-US" b="1" dirty="0" smtClean="0"/>
              <a:t> </a:t>
            </a:r>
            <a:r>
              <a:rPr lang="en-US" b="1" dirty="0"/>
              <a:t>= vacuum permeability			V</a:t>
            </a:r>
            <a:endParaRPr lang="en-US" dirty="0"/>
          </a:p>
          <a:p>
            <a:pPr>
              <a:buNone/>
            </a:pPr>
            <a:r>
              <a:rPr lang="en-US" b="1" dirty="0" err="1" smtClean="0"/>
              <a:t>єo</a:t>
            </a:r>
            <a:r>
              <a:rPr lang="en-US" b="1" dirty="0" smtClean="0"/>
              <a:t> </a:t>
            </a:r>
            <a:r>
              <a:rPr lang="en-US" b="1" dirty="0"/>
              <a:t>= permittivity </a:t>
            </a:r>
            <a:r>
              <a:rPr lang="en-US" b="1" dirty="0" smtClean="0"/>
              <a:t>constant	</a:t>
            </a:r>
            <a:r>
              <a:rPr lang="en-US" b="1" dirty="0"/>
              <a:t>	</a:t>
            </a:r>
            <a:r>
              <a:rPr lang="en-US" b="1" dirty="0" smtClean="0"/>
              <a:t>	C=8.854187817 </a:t>
            </a:r>
            <a:r>
              <a:rPr lang="en-US" b="1" dirty="0"/>
              <a:t>x 10</a:t>
            </a:r>
            <a:r>
              <a:rPr lang="en-US" b="1" baseline="30000" dirty="0"/>
              <a:t>-12</a:t>
            </a:r>
            <a:r>
              <a:rPr lang="en-US" b="1" dirty="0"/>
              <a:t>F/m = 1/( μoc</a:t>
            </a:r>
            <a:r>
              <a:rPr lang="en-US" b="1" baseline="30000" dirty="0"/>
              <a:t>2</a:t>
            </a:r>
            <a:r>
              <a:rPr lang="en-US" b="1" dirty="0"/>
              <a:t>)</a:t>
            </a:r>
            <a:endParaRPr lang="en-US" dirty="0"/>
          </a:p>
          <a:p>
            <a:pPr>
              <a:buNone/>
            </a:pPr>
            <a:r>
              <a:rPr lang="en-US" b="1" dirty="0" smtClean="0"/>
              <a:t>e </a:t>
            </a:r>
            <a:r>
              <a:rPr lang="en-US" b="1" dirty="0"/>
              <a:t>= natural logarithm base	</a:t>
            </a:r>
            <a:r>
              <a:rPr lang="en-US" b="1" dirty="0" smtClean="0"/>
              <a:t>		C </a:t>
            </a:r>
            <a:r>
              <a:rPr lang="en-US" b="1" dirty="0"/>
              <a:t>= </a:t>
            </a:r>
            <a:r>
              <a:rPr lang="en-US" b="1" dirty="0" smtClean="0"/>
              <a:t>2.7182818</a:t>
            </a:r>
            <a:endParaRPr lang="en-US" dirty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*electron </a:t>
            </a:r>
            <a:r>
              <a:rPr lang="en-US" b="1" dirty="0"/>
              <a:t>charge		</a:t>
            </a:r>
            <a:r>
              <a:rPr lang="en-US" b="1" dirty="0" smtClean="0"/>
              <a:t>		C </a:t>
            </a:r>
            <a:r>
              <a:rPr lang="en-US" b="1" dirty="0"/>
              <a:t>= 1.60217653(14) x 10</a:t>
            </a:r>
            <a:r>
              <a:rPr lang="en-US" b="1" baseline="30000" dirty="0"/>
              <a:t>-19</a:t>
            </a:r>
            <a:r>
              <a:rPr lang="en-US" b="1" dirty="0"/>
              <a:t>C</a:t>
            </a:r>
            <a:endParaRPr lang="en-US" dirty="0"/>
          </a:p>
          <a:p>
            <a:pPr marL="731520">
              <a:buNone/>
            </a:pPr>
            <a:r>
              <a:rPr lang="en-US" b="1" dirty="0" smtClean="0"/>
              <a:t>		*</a:t>
            </a:r>
            <a:r>
              <a:rPr lang="en-US" b="1" dirty="0"/>
              <a:t>elementary charge		V</a:t>
            </a:r>
            <a:endParaRPr lang="en-US" dirty="0"/>
          </a:p>
          <a:p>
            <a:pPr marL="731520">
              <a:buNone/>
            </a:pPr>
            <a:r>
              <a:rPr lang="en-US" b="1" dirty="0" smtClean="0"/>
              <a:t>		*</a:t>
            </a:r>
            <a:r>
              <a:rPr lang="en-US" b="1" dirty="0"/>
              <a:t>coefficient of impact	</a:t>
            </a:r>
            <a:r>
              <a:rPr lang="en-US" b="1" dirty="0" smtClean="0"/>
              <a:t>		</a:t>
            </a:r>
            <a:r>
              <a:rPr lang="en-US" b="1" dirty="0"/>
              <a:t>	symbol</a:t>
            </a:r>
            <a:endParaRPr lang="en-US" dirty="0"/>
          </a:p>
          <a:p>
            <a:pPr marL="731520">
              <a:buNone/>
            </a:pPr>
            <a:r>
              <a:rPr lang="en-US" b="1" dirty="0" smtClean="0"/>
              <a:t>		*</a:t>
            </a:r>
            <a:r>
              <a:rPr lang="en-US" b="1" dirty="0" err="1"/>
              <a:t>exa</a:t>
            </a:r>
            <a:r>
              <a:rPr lang="en-US" b="1" dirty="0"/>
              <a:t>(E) one quintillion	    = 10</a:t>
            </a:r>
            <a:r>
              <a:rPr lang="en-US" b="1" baseline="30000" dirty="0"/>
              <a:t>18</a:t>
            </a:r>
            <a:endParaRPr lang="en-US" dirty="0"/>
          </a:p>
          <a:p>
            <a:pPr>
              <a:buNone/>
            </a:pPr>
            <a:r>
              <a:rPr lang="en-US" b="1" dirty="0" err="1" smtClean="0"/>
              <a:t>e</a:t>
            </a:r>
            <a:r>
              <a:rPr lang="en-US" b="1" baseline="-25000" dirty="0" err="1" smtClean="0"/>
              <a:t>kin</a:t>
            </a:r>
            <a:r>
              <a:rPr lang="en-US" b="1" dirty="0" smtClean="0"/>
              <a:t> </a:t>
            </a:r>
            <a:r>
              <a:rPr lang="en-US" b="1" dirty="0"/>
              <a:t>= mean kinetic energy		</a:t>
            </a:r>
            <a:r>
              <a:rPr lang="en-US" b="1" dirty="0" smtClean="0"/>
              <a:t>V</a:t>
            </a:r>
            <a:endParaRPr lang="en-US" dirty="0"/>
          </a:p>
          <a:p>
            <a:pPr>
              <a:buNone/>
            </a:pPr>
            <a:r>
              <a:rPr lang="en-US" dirty="0" smtClean="0"/>
              <a:t>F </a:t>
            </a:r>
            <a:r>
              <a:rPr lang="en-US" dirty="0"/>
              <a:t>	free energy		</a:t>
            </a:r>
            <a:r>
              <a:rPr lang="en-US" dirty="0" smtClean="0"/>
              <a:t>V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/>
              <a:t>force				</a:t>
            </a:r>
            <a:r>
              <a:rPr lang="en-US" dirty="0" smtClean="0"/>
              <a:t>V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/>
              <a:t>Faraday’s constant 			C=9.65 x 104 JV</a:t>
            </a:r>
            <a:r>
              <a:rPr lang="en-US" baseline="30000" dirty="0"/>
              <a:t>-1</a:t>
            </a:r>
            <a:r>
              <a:rPr lang="en-US" dirty="0"/>
              <a:t>mol</a:t>
            </a:r>
            <a:r>
              <a:rPr lang="en-US" baseline="30000" dirty="0"/>
              <a:t>-1  (coulomb/mol-1)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/>
              <a:t>farad (Capacitance)		</a:t>
            </a:r>
            <a:r>
              <a:rPr lang="en-US" dirty="0" smtClean="0"/>
              <a:t>V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/>
              <a:t>Gibbs function (  </a:t>
            </a:r>
            <a:r>
              <a:rPr lang="en-US" dirty="0" smtClean="0"/>
              <a:t>)</a:t>
            </a:r>
          </a:p>
          <a:p>
            <a:pPr marL="731520">
              <a:buNone/>
            </a:pPr>
            <a:r>
              <a:rPr lang="en-US" dirty="0" smtClean="0"/>
              <a:t>*frequency</a:t>
            </a:r>
            <a:r>
              <a:rPr lang="en-US" dirty="0"/>
              <a:t>			</a:t>
            </a:r>
            <a:r>
              <a:rPr lang="en-US" dirty="0" smtClean="0"/>
              <a:t>V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/>
              <a:t>freedom degrees		</a:t>
            </a:r>
            <a:r>
              <a:rPr lang="en-US" dirty="0" smtClean="0"/>
              <a:t>V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/>
              <a:t>absolute moisture		</a:t>
            </a:r>
            <a:r>
              <a:rPr lang="en-US" dirty="0" smtClean="0"/>
              <a:t>V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/>
              <a:t>collision frequency		</a:t>
            </a:r>
            <a:r>
              <a:rPr lang="en-US" dirty="0" smtClean="0"/>
              <a:t>V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/>
              <a:t>friction coefficient		</a:t>
            </a:r>
            <a:r>
              <a:rPr lang="en-US" dirty="0" smtClean="0"/>
              <a:t>V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/>
              <a:t>activity coefficient		</a:t>
            </a:r>
            <a:r>
              <a:rPr lang="en-US" dirty="0" smtClean="0"/>
              <a:t>V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 err="1"/>
              <a:t>femto</a:t>
            </a:r>
            <a:r>
              <a:rPr lang="en-US" dirty="0"/>
              <a:t>		</a:t>
            </a:r>
            <a:r>
              <a:rPr lang="en-US" dirty="0" smtClean="0"/>
              <a:t>     </a:t>
            </a:r>
            <a:r>
              <a:rPr lang="en-US" dirty="0"/>
              <a:t>=10</a:t>
            </a:r>
            <a:r>
              <a:rPr lang="en-US" baseline="30000" dirty="0"/>
              <a:t>-15</a:t>
            </a:r>
            <a:r>
              <a:rPr lang="en-US" dirty="0"/>
              <a:t>	</a:t>
            </a:r>
          </a:p>
          <a:p>
            <a:pPr>
              <a:buNone/>
            </a:pPr>
            <a:r>
              <a:rPr lang="en-US" dirty="0" err="1"/>
              <a:t>fmax</a:t>
            </a:r>
            <a:r>
              <a:rPr lang="en-US" dirty="0"/>
              <a:t>  maximum moisture		</a:t>
            </a:r>
            <a:r>
              <a:rPr lang="en-US" dirty="0" smtClean="0"/>
              <a:t>V</a:t>
            </a:r>
            <a:endParaRPr lang="en-US" dirty="0"/>
          </a:p>
          <a:p>
            <a:pPr>
              <a:buNone/>
            </a:pPr>
            <a:r>
              <a:rPr lang="en-US" dirty="0"/>
              <a:t>(f)	fluidity		(</a:t>
            </a:r>
            <a:r>
              <a:rPr lang="en-US" b="1" dirty="0"/>
              <a:t>ф</a:t>
            </a:r>
            <a:r>
              <a:rPr lang="en-US" dirty="0"/>
              <a:t>)	</a:t>
            </a:r>
            <a:r>
              <a:rPr lang="en-US" dirty="0" smtClean="0"/>
              <a:t>V</a:t>
            </a:r>
            <a:endParaRPr lang="en-US" dirty="0"/>
          </a:p>
          <a:p>
            <a:pPr>
              <a:buNone/>
            </a:pPr>
            <a:r>
              <a:rPr lang="en-US" dirty="0"/>
              <a:t>(f)	(</a:t>
            </a:r>
            <a:r>
              <a:rPr lang="en-US" b="1" dirty="0"/>
              <a:t>ф</a:t>
            </a:r>
            <a:r>
              <a:rPr lang="en-US" dirty="0"/>
              <a:t>)   osmotic coefficient		</a:t>
            </a:r>
            <a:r>
              <a:rPr lang="en-US" dirty="0" smtClean="0"/>
              <a:t>V</a:t>
            </a:r>
            <a:endParaRPr lang="en-US" dirty="0"/>
          </a:p>
          <a:p>
            <a:pPr>
              <a:buNone/>
            </a:pPr>
            <a:r>
              <a:rPr lang="en-US" dirty="0"/>
              <a:t>G	Gravitational constant			C= 6.6742(10) x 10</a:t>
            </a:r>
            <a:r>
              <a:rPr lang="en-US" baseline="30000" dirty="0"/>
              <a:t>-11</a:t>
            </a:r>
            <a:r>
              <a:rPr lang="en-US" dirty="0"/>
              <a:t>N.m</a:t>
            </a:r>
            <a:r>
              <a:rPr lang="en-US" baseline="30000" dirty="0"/>
              <a:t>2</a:t>
            </a:r>
            <a:r>
              <a:rPr lang="en-US" dirty="0"/>
              <a:t>/kg</a:t>
            </a:r>
            <a:r>
              <a:rPr lang="en-US" baseline="30000" dirty="0"/>
              <a:t>2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/>
              <a:t>Gibbs function	(</a:t>
            </a:r>
            <a:r>
              <a:rPr lang="en-US" b="1" dirty="0"/>
              <a:t>ζ</a:t>
            </a:r>
            <a:r>
              <a:rPr lang="en-US" dirty="0"/>
              <a:t>)		</a:t>
            </a:r>
            <a:r>
              <a:rPr lang="en-US" dirty="0" smtClean="0"/>
              <a:t>V</a:t>
            </a:r>
            <a:r>
              <a:rPr lang="en-US" dirty="0"/>
              <a:t>	</a:t>
            </a:r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/>
              <a:t>free enthalpy			</a:t>
            </a:r>
            <a:r>
              <a:rPr lang="en-US" dirty="0" smtClean="0"/>
              <a:t>V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/>
              <a:t>shear modulus	Proportional	C =</a:t>
            </a:r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/>
              <a:t>Giga			  		    =10</a:t>
            </a:r>
            <a:r>
              <a:rPr lang="en-US" baseline="30000" dirty="0"/>
              <a:t>9</a:t>
            </a:r>
            <a:endParaRPr lang="en-US" dirty="0"/>
          </a:p>
          <a:p>
            <a:pPr>
              <a:buNone/>
            </a:pPr>
            <a:r>
              <a:rPr lang="en-US" dirty="0"/>
              <a:t>g	free fall acceleration			C= 9.81 m/s</a:t>
            </a:r>
            <a:r>
              <a:rPr lang="en-US" baseline="30000" dirty="0"/>
              <a:t>2</a:t>
            </a:r>
            <a:r>
              <a:rPr lang="en-US" dirty="0"/>
              <a:t> = 32.2 ft/s</a:t>
            </a:r>
            <a:r>
              <a:rPr lang="en-US" baseline="30000" dirty="0"/>
              <a:t>2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/>
              <a:t>osmotic coefficient		</a:t>
            </a:r>
            <a:r>
              <a:rPr lang="en-US" dirty="0" smtClean="0"/>
              <a:t>V</a:t>
            </a:r>
          </a:p>
          <a:p>
            <a:pPr>
              <a:buNone/>
            </a:pPr>
            <a:r>
              <a:rPr lang="en-US" dirty="0" smtClean="0"/>
              <a:t>Г  gamma</a:t>
            </a:r>
          </a:p>
          <a:p>
            <a:pPr marL="731520">
              <a:buNone/>
            </a:pPr>
            <a:r>
              <a:rPr lang="en-US" dirty="0" smtClean="0"/>
              <a:t>*surface concentration		V</a:t>
            </a:r>
          </a:p>
          <a:p>
            <a:pPr marL="73152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1200" dirty="0" smtClean="0"/>
              <a:t>Γ</a:t>
            </a:r>
            <a:r>
              <a:rPr lang="en-US" sz="1200" dirty="0" smtClean="0"/>
              <a:t> gamma</a:t>
            </a:r>
            <a:r>
              <a:rPr lang="en-US" sz="1200" dirty="0"/>
              <a:t>			</a:t>
            </a:r>
            <a:r>
              <a:rPr lang="en-US" sz="1200" dirty="0" smtClean="0"/>
              <a:t>		symbol=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plane angle			V</a:t>
            </a:r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thermal conductivity		</a:t>
            </a:r>
            <a:r>
              <a:rPr lang="en-US" sz="1200" dirty="0" smtClean="0"/>
              <a:t>V</a:t>
            </a:r>
          </a:p>
          <a:p>
            <a:pPr marL="731520">
              <a:buNone/>
            </a:pPr>
            <a:r>
              <a:rPr lang="en-US" sz="1200" dirty="0" smtClean="0"/>
              <a:t>*surface </a:t>
            </a:r>
            <a:r>
              <a:rPr lang="en-US" sz="1200" dirty="0"/>
              <a:t>tension			V</a:t>
            </a:r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activity coefficient		V</a:t>
            </a:r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volume-expansion coefficient		V</a:t>
            </a:r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specific heat ratio (cp/</a:t>
            </a:r>
            <a:r>
              <a:rPr lang="en-US" sz="1200" dirty="0" err="1"/>
              <a:t>cv</a:t>
            </a:r>
            <a:r>
              <a:rPr lang="en-US" sz="1200" dirty="0"/>
              <a:t>)		</a:t>
            </a:r>
            <a:r>
              <a:rPr lang="en-US" sz="1200" dirty="0" smtClean="0"/>
              <a:t>V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electric </a:t>
            </a:r>
            <a:r>
              <a:rPr lang="en-US" sz="1200" dirty="0" err="1"/>
              <a:t>polizability</a:t>
            </a:r>
            <a:r>
              <a:rPr lang="en-US" sz="1200" dirty="0"/>
              <a:t> of a molecule	</a:t>
            </a:r>
            <a:r>
              <a:rPr lang="en-US" sz="1200" dirty="0" smtClean="0"/>
              <a:t>	V</a:t>
            </a:r>
            <a:endParaRPr lang="en-US" sz="1200" dirty="0"/>
          </a:p>
          <a:p>
            <a:pPr>
              <a:buNone/>
            </a:pPr>
            <a:r>
              <a:rPr lang="en-US" sz="1200" dirty="0"/>
              <a:t>H	Luminous </a:t>
            </a:r>
            <a:r>
              <a:rPr lang="en-US" sz="1200" dirty="0" err="1"/>
              <a:t>emmittance</a:t>
            </a:r>
            <a:r>
              <a:rPr lang="en-US" sz="1200" dirty="0"/>
              <a:t>		</a:t>
            </a:r>
            <a:r>
              <a:rPr lang="en-US" sz="1200" dirty="0" smtClean="0"/>
              <a:t>V</a:t>
            </a:r>
            <a:r>
              <a:rPr lang="en-US" sz="1200" dirty="0"/>
              <a:t>	</a:t>
            </a:r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Henry (Inductance)		</a:t>
            </a:r>
            <a:r>
              <a:rPr lang="en-US" sz="1200" dirty="0" smtClean="0"/>
              <a:t>V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enthalpy (Gibbs χ)		</a:t>
            </a:r>
            <a:r>
              <a:rPr lang="en-US" sz="1200" dirty="0" smtClean="0"/>
              <a:t>V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magnetic field strength		</a:t>
            </a:r>
            <a:r>
              <a:rPr lang="en-US" sz="1200" dirty="0" smtClean="0"/>
              <a:t>V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specific caloric value		</a:t>
            </a:r>
            <a:r>
              <a:rPr lang="en-US" sz="1200" dirty="0" smtClean="0"/>
              <a:t>V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Eta</a:t>
            </a:r>
          </a:p>
          <a:p>
            <a:pPr>
              <a:buNone/>
            </a:pPr>
            <a:r>
              <a:rPr lang="en-US" sz="1200" dirty="0"/>
              <a:t>H</a:t>
            </a:r>
            <a:r>
              <a:rPr lang="en-US" sz="1200" b="1" dirty="0"/>
              <a:t>g</a:t>
            </a:r>
            <a:r>
              <a:rPr lang="en-US" sz="1200" dirty="0"/>
              <a:t>	specific gas caloric value		</a:t>
            </a:r>
            <a:r>
              <a:rPr lang="en-US" sz="1200" dirty="0" smtClean="0"/>
              <a:t>V </a:t>
            </a:r>
            <a:endParaRPr lang="en-US" sz="1200" dirty="0"/>
          </a:p>
          <a:p>
            <a:pPr>
              <a:buNone/>
            </a:pPr>
            <a:r>
              <a:rPr lang="en-US" sz="1200" dirty="0"/>
              <a:t>H</a:t>
            </a:r>
            <a:r>
              <a:rPr lang="en-US" sz="1200" b="1" dirty="0"/>
              <a:t>o</a:t>
            </a:r>
            <a:r>
              <a:rPr lang="en-US" sz="1200" dirty="0"/>
              <a:t> specific gross-caloric value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/>
              <a:t>H</a:t>
            </a:r>
            <a:r>
              <a:rPr lang="en-US" sz="1200" baseline="-25000" dirty="0"/>
              <a:t>z</a:t>
            </a:r>
            <a:r>
              <a:rPr lang="en-US" sz="1200" dirty="0"/>
              <a:t> hertz (</a:t>
            </a:r>
            <a:r>
              <a:rPr lang="en-US" sz="1200" dirty="0" smtClean="0"/>
              <a:t>frequency)</a:t>
            </a:r>
          </a:p>
          <a:p>
            <a:pPr>
              <a:buNone/>
            </a:pPr>
            <a:r>
              <a:rPr lang="en-US" sz="1200" dirty="0" smtClean="0"/>
              <a:t>h</a:t>
            </a:r>
            <a:r>
              <a:rPr lang="en-US" sz="1200" dirty="0"/>
              <a:t>	height			</a:t>
            </a:r>
            <a:r>
              <a:rPr lang="en-US" sz="1200" dirty="0" smtClean="0"/>
              <a:t>V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Planck’s constant			C= 6.6260693(11) x 10</a:t>
            </a:r>
            <a:r>
              <a:rPr lang="en-US" sz="1200" baseline="30000" dirty="0"/>
              <a:t>-34</a:t>
            </a:r>
            <a:r>
              <a:rPr lang="en-US" sz="1200" dirty="0"/>
              <a:t>J.s</a:t>
            </a:r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altitude above sea level		</a:t>
            </a:r>
            <a:r>
              <a:rPr lang="en-US" sz="1200" dirty="0" smtClean="0"/>
              <a:t>V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</a:t>
            </a:r>
            <a:r>
              <a:rPr lang="en-US" sz="1200" dirty="0"/>
              <a:t>specific enthalpy		</a:t>
            </a:r>
            <a:r>
              <a:rPr lang="en-US" sz="1200" dirty="0" smtClean="0"/>
              <a:t>V</a:t>
            </a:r>
            <a:endParaRPr lang="en-US" sz="1200" dirty="0"/>
          </a:p>
          <a:p>
            <a:pPr marL="731520">
              <a:buNone/>
            </a:pPr>
            <a:r>
              <a:rPr lang="en-US" sz="1200" dirty="0" smtClean="0"/>
              <a:t>* </a:t>
            </a:r>
            <a:r>
              <a:rPr lang="en-US" sz="1200" dirty="0" err="1"/>
              <a:t>hecto</a:t>
            </a:r>
            <a:r>
              <a:rPr lang="en-US" sz="1200" dirty="0"/>
              <a:t>				</a:t>
            </a:r>
            <a:r>
              <a:rPr lang="en-US" sz="1200" dirty="0" smtClean="0"/>
              <a:t>   </a:t>
            </a:r>
            <a:r>
              <a:rPr lang="en-US" sz="1200" dirty="0"/>
              <a:t>=10</a:t>
            </a:r>
            <a:r>
              <a:rPr lang="en-US" sz="1200" baseline="30000" dirty="0"/>
              <a:t>2</a:t>
            </a:r>
            <a:endParaRPr lang="en-US" sz="1200" dirty="0"/>
          </a:p>
          <a:p>
            <a:pPr>
              <a:buNone/>
            </a:pPr>
            <a:r>
              <a:rPr lang="en-US" sz="1200" dirty="0"/>
              <a:t>ђ	Planck’s constant/2π			C= 1.05457168(18) x 10</a:t>
            </a:r>
            <a:r>
              <a:rPr lang="en-US" sz="1200" baseline="30000" dirty="0"/>
              <a:t>-34</a:t>
            </a:r>
            <a:r>
              <a:rPr lang="en-US" sz="1200" dirty="0"/>
              <a:t>J.s = 4.136 x 10-15eV.s</a:t>
            </a:r>
          </a:p>
          <a:p>
            <a:pPr>
              <a:buNone/>
            </a:pPr>
            <a:r>
              <a:rPr lang="en-US" sz="1200" dirty="0" err="1"/>
              <a:t>hc</a:t>
            </a:r>
            <a:r>
              <a:rPr lang="en-US" sz="1200" dirty="0"/>
              <a:t>						C=1240eV.nm</a:t>
            </a:r>
          </a:p>
          <a:p>
            <a:pPr>
              <a:buNone/>
            </a:pPr>
            <a:r>
              <a:rPr lang="en-US" sz="1200" dirty="0"/>
              <a:t>h</a:t>
            </a:r>
            <a:r>
              <a:rPr lang="en-US" sz="1200" baseline="-25000" dirty="0"/>
              <a:t>o</a:t>
            </a:r>
            <a:r>
              <a:rPr lang="en-US" sz="1200" dirty="0"/>
              <a:t> object height			</a:t>
            </a:r>
            <a:r>
              <a:rPr lang="en-US" sz="1200" dirty="0" smtClean="0"/>
              <a:t>V</a:t>
            </a:r>
            <a:endParaRPr lang="en-US" sz="1200" dirty="0"/>
          </a:p>
          <a:p>
            <a:pPr>
              <a:buNone/>
            </a:pPr>
            <a:r>
              <a:rPr lang="en-US" sz="1200" dirty="0"/>
              <a:t>h</a:t>
            </a:r>
            <a:r>
              <a:rPr lang="en-US" sz="1200" baseline="-25000" dirty="0"/>
              <a:t>i</a:t>
            </a:r>
            <a:r>
              <a:rPr lang="en-US" sz="1200" dirty="0"/>
              <a:t> image height			</a:t>
            </a:r>
            <a:r>
              <a:rPr lang="en-US" sz="1200" dirty="0" smtClean="0"/>
              <a:t>V</a:t>
            </a:r>
            <a:endParaRPr lang="en-US" sz="1200" dirty="0"/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4800" b="1" dirty="0" smtClean="0"/>
              <a:t>		I=mean </a:t>
            </a:r>
            <a:r>
              <a:rPr lang="en-US" sz="4800" b="1" dirty="0"/>
              <a:t>free path			</a:t>
            </a:r>
            <a:r>
              <a:rPr lang="en-US" sz="4800" b="1" dirty="0" smtClean="0"/>
              <a:t>V</a:t>
            </a:r>
            <a:endParaRPr lang="en-US" sz="4800" dirty="0"/>
          </a:p>
          <a:p>
            <a:pPr marL="731520">
              <a:buNone/>
            </a:pPr>
            <a:r>
              <a:rPr lang="en-US" sz="4800" b="1" dirty="0" smtClean="0"/>
              <a:t>		*</a:t>
            </a:r>
            <a:r>
              <a:rPr lang="en-US" sz="4800" b="1" dirty="0"/>
              <a:t>electric current			</a:t>
            </a:r>
            <a:r>
              <a:rPr lang="en-US" sz="4800" b="1" dirty="0" smtClean="0"/>
              <a:t>V</a:t>
            </a:r>
            <a:endParaRPr lang="en-US" sz="4800" dirty="0"/>
          </a:p>
          <a:p>
            <a:pPr marL="731520">
              <a:buNone/>
            </a:pPr>
            <a:r>
              <a:rPr lang="en-US" sz="4800" b="1" dirty="0" smtClean="0"/>
              <a:t>*</a:t>
            </a:r>
            <a:r>
              <a:rPr lang="en-US" sz="4800" b="1" dirty="0"/>
              <a:t>Moment of inertia		</a:t>
            </a:r>
            <a:r>
              <a:rPr lang="en-US" sz="4800" b="1" dirty="0" smtClean="0"/>
              <a:t>V</a:t>
            </a:r>
            <a:endParaRPr lang="en-US" sz="4800" dirty="0"/>
          </a:p>
          <a:p>
            <a:pPr marL="731520">
              <a:buNone/>
            </a:pPr>
            <a:r>
              <a:rPr lang="en-US" sz="4800" b="1" dirty="0" smtClean="0"/>
              <a:t>*</a:t>
            </a:r>
            <a:r>
              <a:rPr lang="en-US" sz="4800" b="1" dirty="0"/>
              <a:t>luminous intensity (</a:t>
            </a:r>
            <a:r>
              <a:rPr lang="en-US" sz="4800" b="1" dirty="0" err="1"/>
              <a:t>dФ</a:t>
            </a:r>
            <a:r>
              <a:rPr lang="en-US" sz="4800" b="1" dirty="0"/>
              <a:t>/</a:t>
            </a:r>
            <a:r>
              <a:rPr lang="en-US" sz="4800" b="1" dirty="0" err="1"/>
              <a:t>dω</a:t>
            </a:r>
            <a:r>
              <a:rPr lang="en-US" sz="4800" b="1" dirty="0"/>
              <a:t>)		V</a:t>
            </a:r>
            <a:endParaRPr lang="en-US" sz="4800" dirty="0"/>
          </a:p>
          <a:p>
            <a:pPr>
              <a:buNone/>
            </a:pPr>
            <a:r>
              <a:rPr lang="en-US" sz="4800" b="1" dirty="0" err="1" smtClean="0"/>
              <a:t>i</a:t>
            </a:r>
            <a:r>
              <a:rPr lang="en-US" sz="4800" b="1" dirty="0" smtClean="0"/>
              <a:t>=electric </a:t>
            </a:r>
            <a:r>
              <a:rPr lang="en-US" sz="4800" b="1" dirty="0"/>
              <a:t>current			</a:t>
            </a:r>
            <a:r>
              <a:rPr lang="en-US" sz="4800" b="1" dirty="0" smtClean="0"/>
              <a:t>V</a:t>
            </a:r>
            <a:endParaRPr lang="en-US" sz="4800" dirty="0"/>
          </a:p>
          <a:p>
            <a:pPr>
              <a:buNone/>
            </a:pPr>
            <a:r>
              <a:rPr lang="en-US" sz="4800" dirty="0"/>
              <a:t>J	electric current density		</a:t>
            </a:r>
            <a:r>
              <a:rPr lang="en-US" sz="4800" dirty="0" smtClean="0"/>
              <a:t>V</a:t>
            </a:r>
            <a:endParaRPr lang="en-US" sz="4800" dirty="0"/>
          </a:p>
          <a:p>
            <a:pPr marL="731520">
              <a:buNone/>
            </a:pPr>
            <a:r>
              <a:rPr lang="en-US" sz="4800" dirty="0" smtClean="0"/>
              <a:t>*</a:t>
            </a:r>
            <a:r>
              <a:rPr lang="en-US" sz="4800" dirty="0" err="1"/>
              <a:t>rxn</a:t>
            </a:r>
            <a:r>
              <a:rPr lang="en-US" sz="4800" dirty="0"/>
              <a:t> rate			</a:t>
            </a:r>
            <a:r>
              <a:rPr lang="en-US" sz="4800" dirty="0" smtClean="0"/>
              <a:t>V</a:t>
            </a:r>
            <a:endParaRPr lang="en-US" sz="4800" dirty="0"/>
          </a:p>
          <a:p>
            <a:pPr marL="731520">
              <a:buNone/>
            </a:pPr>
            <a:r>
              <a:rPr lang="en-US" sz="4800" dirty="0" smtClean="0"/>
              <a:t>*</a:t>
            </a:r>
            <a:r>
              <a:rPr lang="en-US" sz="4800" dirty="0"/>
              <a:t>Joule (Energy &amp; Work)		</a:t>
            </a:r>
            <a:r>
              <a:rPr lang="en-US" sz="4800" dirty="0" smtClean="0"/>
              <a:t>V</a:t>
            </a:r>
            <a:endParaRPr lang="en-US" sz="4800" dirty="0"/>
          </a:p>
          <a:p>
            <a:pPr>
              <a:buNone/>
            </a:pPr>
            <a:r>
              <a:rPr lang="en-US" sz="4800" dirty="0" smtClean="0"/>
              <a:t>particle </a:t>
            </a:r>
            <a:r>
              <a:rPr lang="en-US" sz="4800" dirty="0"/>
              <a:t>flux density		</a:t>
            </a:r>
            <a:r>
              <a:rPr lang="en-US" sz="4800" dirty="0" smtClean="0"/>
              <a:t>V</a:t>
            </a:r>
            <a:endParaRPr lang="en-US" sz="4800" dirty="0"/>
          </a:p>
          <a:p>
            <a:pPr marL="731520">
              <a:buNone/>
            </a:pPr>
            <a:r>
              <a:rPr lang="en-US" sz="4800" dirty="0" smtClean="0"/>
              <a:t>*</a:t>
            </a:r>
            <a:r>
              <a:rPr lang="en-US" sz="4800" dirty="0"/>
              <a:t>number flux			</a:t>
            </a:r>
            <a:r>
              <a:rPr lang="en-US" sz="4800" dirty="0" smtClean="0"/>
              <a:t>V</a:t>
            </a:r>
            <a:endParaRPr lang="en-US" sz="4800" dirty="0"/>
          </a:p>
          <a:p>
            <a:pPr>
              <a:buNone/>
            </a:pPr>
            <a:r>
              <a:rPr lang="en-US" sz="4800" dirty="0" smtClean="0"/>
              <a:t>	  *Js </a:t>
            </a:r>
            <a:r>
              <a:rPr lang="en-US" sz="4800" dirty="0"/>
              <a:t>number flux of solute molecules		</a:t>
            </a:r>
            <a:r>
              <a:rPr lang="en-US" sz="4800" dirty="0" smtClean="0"/>
              <a:t>V</a:t>
            </a:r>
            <a:endParaRPr lang="en-US" sz="4800" dirty="0"/>
          </a:p>
          <a:p>
            <a:pPr>
              <a:buNone/>
            </a:pPr>
            <a:r>
              <a:rPr lang="en-US" sz="4800" dirty="0" smtClean="0"/>
              <a:t>	  *J</a:t>
            </a:r>
            <a:r>
              <a:rPr lang="en-US" sz="4800" baseline="-25000" dirty="0" smtClean="0"/>
              <a:t>(ld</a:t>
            </a:r>
            <a:r>
              <a:rPr lang="en-US" sz="4800" baseline="-25000" dirty="0"/>
              <a:t>)</a:t>
            </a:r>
            <a:r>
              <a:rPr lang="en-US" sz="4800" dirty="0"/>
              <a:t> one-dimensional number flux		</a:t>
            </a:r>
            <a:r>
              <a:rPr lang="en-US" sz="4800" dirty="0" smtClean="0"/>
              <a:t>V</a:t>
            </a:r>
            <a:endParaRPr lang="en-US" sz="4800" dirty="0"/>
          </a:p>
          <a:p>
            <a:pPr>
              <a:buNone/>
            </a:pPr>
            <a:r>
              <a:rPr lang="en-US" sz="4800" dirty="0" smtClean="0"/>
              <a:t>	  *</a:t>
            </a:r>
            <a:r>
              <a:rPr lang="en-US" sz="4800" dirty="0" err="1" smtClean="0"/>
              <a:t>j</a:t>
            </a:r>
            <a:r>
              <a:rPr lang="en-US" sz="4800" baseline="-25000" dirty="0" err="1" smtClean="0"/>
              <a:t>q</a:t>
            </a:r>
            <a:r>
              <a:rPr lang="en-US" sz="4800" baseline="-25000" dirty="0" smtClean="0"/>
              <a:t> </a:t>
            </a:r>
            <a:r>
              <a:rPr lang="en-US" sz="4800" dirty="0" smtClean="0"/>
              <a:t>charge </a:t>
            </a:r>
            <a:r>
              <a:rPr lang="en-US" sz="4800" dirty="0"/>
              <a:t>flux(charge per time per area)	</a:t>
            </a:r>
            <a:r>
              <a:rPr lang="en-US" sz="4800" dirty="0" smtClean="0"/>
              <a:t>V</a:t>
            </a:r>
            <a:endParaRPr lang="en-US" sz="4800" dirty="0"/>
          </a:p>
          <a:p>
            <a:pPr>
              <a:buNone/>
            </a:pPr>
            <a:r>
              <a:rPr lang="en-US" sz="4800" dirty="0" smtClean="0"/>
              <a:t>	  j*</a:t>
            </a:r>
            <a:r>
              <a:rPr lang="en-US" sz="4800" baseline="-25000" dirty="0" err="1" smtClean="0"/>
              <a:t>q,i</a:t>
            </a:r>
            <a:r>
              <a:rPr lang="en-US" sz="4800" baseline="-25000" dirty="0" smtClean="0"/>
              <a:t>  </a:t>
            </a:r>
            <a:r>
              <a:rPr lang="en-US" sz="4800" dirty="0"/>
              <a:t>that part of the flux carried by ions of type </a:t>
            </a:r>
            <a:r>
              <a:rPr lang="en-US" sz="4800" dirty="0" smtClean="0"/>
              <a:t>I</a:t>
            </a:r>
            <a:r>
              <a:rPr lang="en-US" sz="4800" dirty="0"/>
              <a:t>	</a:t>
            </a:r>
            <a:r>
              <a:rPr lang="en-US" sz="4800" dirty="0" smtClean="0"/>
              <a:t>V</a:t>
            </a:r>
            <a:endParaRPr lang="en-US" sz="4800" dirty="0"/>
          </a:p>
          <a:p>
            <a:pPr>
              <a:buNone/>
            </a:pPr>
            <a:r>
              <a:rPr lang="en-US" sz="4800" dirty="0" smtClean="0"/>
              <a:t>	  *</a:t>
            </a:r>
            <a:r>
              <a:rPr lang="en-US" sz="4800" dirty="0" err="1" smtClean="0"/>
              <a:t>j</a:t>
            </a:r>
            <a:r>
              <a:rPr lang="en-US" sz="4800" baseline="-25000" dirty="0" err="1" smtClean="0"/>
              <a:t>q,r</a:t>
            </a:r>
            <a:r>
              <a:rPr lang="en-US" sz="4800" baseline="-25000" dirty="0" smtClean="0"/>
              <a:t>(x)	</a:t>
            </a:r>
            <a:r>
              <a:rPr lang="en-US" sz="4800" dirty="0" smtClean="0"/>
              <a:t>total </a:t>
            </a:r>
            <a:r>
              <a:rPr lang="en-US" sz="4800" dirty="0"/>
              <a:t>charge flux across an axon’s membrane (radial direction) at location x,</a:t>
            </a:r>
          </a:p>
          <a:p>
            <a:pPr>
              <a:buNone/>
            </a:pPr>
            <a:r>
              <a:rPr lang="en-US" sz="4800" dirty="0" smtClean="0"/>
              <a:t>		considered </a:t>
            </a:r>
            <a:r>
              <a:rPr lang="en-US" sz="4800" dirty="0"/>
              <a:t>to be positive when positive ions move outward</a:t>
            </a:r>
          </a:p>
          <a:p>
            <a:pPr>
              <a:buNone/>
            </a:pPr>
            <a:r>
              <a:rPr lang="en-US" sz="4800" dirty="0" smtClean="0"/>
              <a:t>	   *</a:t>
            </a:r>
            <a:r>
              <a:rPr lang="en-US" sz="4800" dirty="0" err="1" smtClean="0"/>
              <a:t>j</a:t>
            </a:r>
            <a:r>
              <a:rPr lang="en-US" sz="4800" baseline="-25000" dirty="0" err="1" smtClean="0"/>
              <a:t>Q</a:t>
            </a:r>
            <a:r>
              <a:rPr lang="en-US" sz="4800" dirty="0" err="1" smtClean="0"/>
              <a:t>flux</a:t>
            </a:r>
            <a:r>
              <a:rPr lang="en-US" sz="4800" dirty="0" smtClean="0"/>
              <a:t> </a:t>
            </a:r>
            <a:r>
              <a:rPr lang="en-US" sz="4800" dirty="0"/>
              <a:t>of thermal energy		</a:t>
            </a:r>
            <a:r>
              <a:rPr lang="en-US" sz="4800" dirty="0" smtClean="0"/>
              <a:t>V</a:t>
            </a:r>
            <a:endParaRPr lang="en-US" sz="4800" dirty="0"/>
          </a:p>
          <a:p>
            <a:pPr>
              <a:buNone/>
            </a:pPr>
            <a:r>
              <a:rPr lang="en-US" sz="4800" dirty="0" smtClean="0"/>
              <a:t>	   *</a:t>
            </a:r>
            <a:r>
              <a:rPr lang="en-US" sz="4800" dirty="0" err="1" smtClean="0"/>
              <a:t>j</a:t>
            </a:r>
            <a:r>
              <a:rPr lang="en-US" sz="4800" baseline="-25000" dirty="0" err="1" smtClean="0"/>
              <a:t>v</a:t>
            </a:r>
            <a:r>
              <a:rPr lang="en-US" sz="4800" dirty="0" err="1" smtClean="0"/>
              <a:t>volume</a:t>
            </a:r>
            <a:r>
              <a:rPr lang="en-US" sz="4800" dirty="0" smtClean="0"/>
              <a:t> </a:t>
            </a:r>
            <a:r>
              <a:rPr lang="en-US" sz="4800" dirty="0"/>
              <a:t>flux</a:t>
            </a:r>
          </a:p>
          <a:p>
            <a:pPr>
              <a:buNone/>
            </a:pPr>
            <a:r>
              <a:rPr lang="en-US" sz="4800" dirty="0"/>
              <a:t>K	equilibrium constant			C= #</a:t>
            </a:r>
          </a:p>
          <a:p>
            <a:pPr marL="731520">
              <a:buNone/>
            </a:pPr>
            <a:r>
              <a:rPr lang="en-US" sz="4800" dirty="0" smtClean="0"/>
              <a:t>*</a:t>
            </a:r>
            <a:r>
              <a:rPr lang="en-US" sz="4800" dirty="0" err="1"/>
              <a:t>cryoscopic</a:t>
            </a:r>
            <a:r>
              <a:rPr lang="en-US" sz="4800" dirty="0"/>
              <a:t> constant			C=</a:t>
            </a:r>
          </a:p>
          <a:p>
            <a:pPr marL="731520">
              <a:buNone/>
            </a:pPr>
            <a:r>
              <a:rPr lang="en-US" sz="4800" dirty="0" smtClean="0"/>
              <a:t>*</a:t>
            </a:r>
            <a:r>
              <a:rPr lang="en-US" sz="4800" dirty="0"/>
              <a:t>compression modulus	(1/κ)	</a:t>
            </a:r>
            <a:r>
              <a:rPr lang="en-US" sz="4800" dirty="0" smtClean="0"/>
              <a:t>V</a:t>
            </a:r>
            <a:endParaRPr lang="en-US" sz="4800" dirty="0"/>
          </a:p>
          <a:p>
            <a:pPr marL="731520">
              <a:buNone/>
            </a:pPr>
            <a:r>
              <a:rPr lang="en-US" sz="4800" dirty="0" smtClean="0"/>
              <a:t>*</a:t>
            </a:r>
            <a:r>
              <a:rPr lang="en-US" sz="4800" dirty="0"/>
              <a:t>Kappa</a:t>
            </a:r>
          </a:p>
          <a:p>
            <a:pPr marL="731520">
              <a:buNone/>
            </a:pPr>
            <a:r>
              <a:rPr lang="en-US" sz="4800" dirty="0" smtClean="0"/>
              <a:t>*</a:t>
            </a:r>
            <a:r>
              <a:rPr lang="en-US" sz="4800" dirty="0"/>
              <a:t>rate constant				C= #</a:t>
            </a:r>
          </a:p>
          <a:p>
            <a:pPr marL="731520">
              <a:buNone/>
            </a:pPr>
            <a:r>
              <a:rPr lang="en-US" sz="4800" dirty="0" smtClean="0"/>
              <a:t>*</a:t>
            </a:r>
            <a:r>
              <a:rPr lang="en-US" sz="4800" dirty="0"/>
              <a:t>kilo		 =10</a:t>
            </a:r>
            <a:r>
              <a:rPr lang="en-US" sz="4800" baseline="30000" dirty="0"/>
              <a:t>3</a:t>
            </a:r>
            <a:endParaRPr lang="en-US" sz="4800" dirty="0"/>
          </a:p>
          <a:p>
            <a:pPr marL="731520">
              <a:buNone/>
            </a:pPr>
            <a:r>
              <a:rPr lang="en-US" sz="4800" dirty="0" smtClean="0"/>
              <a:t>*</a:t>
            </a:r>
            <a:r>
              <a:rPr lang="en-US" sz="4800" dirty="0"/>
              <a:t>Coulomb constant			C=8.987551788…x 109N.m</a:t>
            </a:r>
            <a:r>
              <a:rPr lang="en-US" sz="4800" baseline="30000" dirty="0"/>
              <a:t>2</a:t>
            </a:r>
            <a:r>
              <a:rPr lang="en-US" sz="4800" dirty="0"/>
              <a:t>/C</a:t>
            </a:r>
            <a:r>
              <a:rPr lang="en-US" sz="4800" baseline="30000" dirty="0"/>
              <a:t>2</a:t>
            </a:r>
            <a:endParaRPr lang="en-US" sz="4800" dirty="0"/>
          </a:p>
          <a:p>
            <a:pPr marL="731520">
              <a:buNone/>
            </a:pPr>
            <a:r>
              <a:rPr lang="en-US" sz="4800" dirty="0" smtClean="0"/>
              <a:t>*</a:t>
            </a:r>
            <a:r>
              <a:rPr lang="en-US" sz="4800" dirty="0"/>
              <a:t>thermal diffusivity		</a:t>
            </a:r>
            <a:r>
              <a:rPr lang="en-US" sz="4800" dirty="0" smtClean="0"/>
              <a:t>V</a:t>
            </a:r>
            <a:endParaRPr lang="en-US" sz="4800" dirty="0"/>
          </a:p>
          <a:p>
            <a:pPr marL="731520">
              <a:buNone/>
            </a:pPr>
            <a:r>
              <a:rPr lang="en-US" sz="4800" dirty="0" smtClean="0"/>
              <a:t>*</a:t>
            </a:r>
            <a:r>
              <a:rPr lang="en-US" sz="4800" dirty="0"/>
              <a:t>heat transmittance		</a:t>
            </a:r>
            <a:r>
              <a:rPr lang="en-US" sz="4800" dirty="0" smtClean="0"/>
              <a:t>V</a:t>
            </a:r>
            <a:endParaRPr lang="en-US" sz="4800" dirty="0"/>
          </a:p>
          <a:p>
            <a:pPr>
              <a:buNone/>
            </a:pPr>
            <a:r>
              <a:rPr lang="en-US" sz="4800" dirty="0" err="1" smtClean="0"/>
              <a:t>K</a:t>
            </a:r>
            <a:r>
              <a:rPr lang="en-US" sz="4800" baseline="-25000" dirty="0" err="1" smtClean="0"/>
              <a:t>M</a:t>
            </a:r>
            <a:r>
              <a:rPr lang="en-US" sz="4800" dirty="0" err="1" smtClean="0"/>
              <a:t>Michaelis</a:t>
            </a:r>
            <a:r>
              <a:rPr lang="en-US" sz="4800" dirty="0" smtClean="0"/>
              <a:t> constant for an enzyme</a:t>
            </a:r>
          </a:p>
          <a:p>
            <a:pPr>
              <a:buNone/>
            </a:pPr>
            <a:r>
              <a:rPr lang="en-US" sz="4800" dirty="0" err="1" smtClean="0"/>
              <a:t>K</a:t>
            </a:r>
            <a:r>
              <a:rPr lang="en-US" sz="4800" baseline="-25000" dirty="0" err="1" smtClean="0"/>
              <a:t>eq</a:t>
            </a:r>
            <a:r>
              <a:rPr lang="en-US" sz="4800" dirty="0" err="1" smtClean="0"/>
              <a:t>dimensionless</a:t>
            </a:r>
            <a:r>
              <a:rPr lang="en-US" sz="4800" dirty="0" smtClean="0"/>
              <a:t> equilibrium constant of some chemical reaction</a:t>
            </a:r>
          </a:p>
          <a:p>
            <a:pPr>
              <a:buNone/>
            </a:pPr>
            <a:r>
              <a:rPr lang="en-US" sz="4800" dirty="0" err="1" smtClean="0"/>
              <a:t>K</a:t>
            </a:r>
            <a:r>
              <a:rPr lang="en-US" sz="4800" baseline="-25000" dirty="0" err="1" smtClean="0"/>
              <a:t>w</a:t>
            </a:r>
            <a:r>
              <a:rPr lang="en-US" sz="4800" dirty="0" smtClean="0"/>
              <a:t> ion product of water		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000" dirty="0" smtClean="0"/>
              <a:t>κ	electrolytic conductivity	V</a:t>
            </a:r>
          </a:p>
          <a:p>
            <a:pPr marL="731520">
              <a:buNone/>
            </a:pPr>
            <a:r>
              <a:rPr lang="en-US" sz="3000" dirty="0" smtClean="0"/>
              <a:t>*absorption (extinction) coefficient	V</a:t>
            </a:r>
          </a:p>
          <a:p>
            <a:pPr marL="731520">
              <a:buNone/>
            </a:pPr>
            <a:r>
              <a:rPr lang="en-US" sz="3000" dirty="0" smtClean="0"/>
              <a:t>*thermal diffusivity		V</a:t>
            </a:r>
          </a:p>
          <a:p>
            <a:pPr marL="731520">
              <a:buNone/>
            </a:pPr>
            <a:r>
              <a:rPr lang="en-US" sz="3000" dirty="0" smtClean="0"/>
              <a:t>*adiabatic exponent		V</a:t>
            </a:r>
          </a:p>
          <a:p>
            <a:pPr marL="731520">
              <a:buNone/>
            </a:pPr>
            <a:r>
              <a:rPr lang="en-US" sz="3000" dirty="0" smtClean="0"/>
              <a:t>*compressibility		V</a:t>
            </a:r>
          </a:p>
          <a:p>
            <a:pPr>
              <a:buNone/>
            </a:pPr>
            <a:r>
              <a:rPr lang="en-US" sz="3000" dirty="0" smtClean="0"/>
              <a:t>Kg Kilogram			V</a:t>
            </a:r>
          </a:p>
          <a:p>
            <a:pPr>
              <a:buNone/>
            </a:pPr>
            <a:r>
              <a:rPr lang="en-US" sz="3000" dirty="0" err="1" smtClean="0"/>
              <a:t>k</a:t>
            </a:r>
            <a:r>
              <a:rPr lang="en-US" sz="3000" baseline="-25000" dirty="0" err="1" smtClean="0"/>
              <a:t>B</a:t>
            </a:r>
            <a:r>
              <a:rPr lang="en-US" sz="3000" dirty="0" err="1" smtClean="0"/>
              <a:t>Boltzmann</a:t>
            </a:r>
            <a:r>
              <a:rPr lang="en-US" sz="3000" dirty="0" smtClean="0"/>
              <a:t> constant			C = 1.3806505(24) x 10</a:t>
            </a:r>
            <a:r>
              <a:rPr lang="en-US" sz="3000" baseline="30000" dirty="0" smtClean="0"/>
              <a:t>-23</a:t>
            </a:r>
            <a:r>
              <a:rPr lang="en-US" sz="3000" dirty="0" smtClean="0"/>
              <a:t>J/K </a:t>
            </a:r>
          </a:p>
          <a:p>
            <a:pPr marL="731520"/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L</a:t>
            </a:r>
            <a:r>
              <a:rPr lang="en-US" sz="3000" dirty="0"/>
              <a:t>	Luminance		</a:t>
            </a:r>
            <a:r>
              <a:rPr lang="en-US" sz="3000" dirty="0" smtClean="0"/>
              <a:t>V</a:t>
            </a:r>
            <a:endParaRPr lang="en-US" sz="3000" dirty="0"/>
          </a:p>
          <a:p>
            <a:pPr marL="731520">
              <a:buNone/>
            </a:pPr>
            <a:r>
              <a:rPr lang="en-US" sz="3000" dirty="0" smtClean="0"/>
              <a:t>*</a:t>
            </a:r>
            <a:r>
              <a:rPr lang="en-US" sz="3000" dirty="0"/>
              <a:t>self inductance		</a:t>
            </a:r>
            <a:r>
              <a:rPr lang="en-US" sz="3000" dirty="0" smtClean="0"/>
              <a:t>V</a:t>
            </a:r>
            <a:endParaRPr lang="en-US" sz="3000" dirty="0"/>
          </a:p>
          <a:p>
            <a:pPr>
              <a:buNone/>
            </a:pPr>
            <a:r>
              <a:rPr lang="en-US" sz="3000" dirty="0"/>
              <a:t>L12 mutual inductance		</a:t>
            </a:r>
            <a:r>
              <a:rPr lang="en-US" sz="3000" dirty="0" smtClean="0"/>
              <a:t>V</a:t>
            </a:r>
            <a:endParaRPr lang="en-US" sz="3000" dirty="0"/>
          </a:p>
          <a:p>
            <a:pPr>
              <a:buNone/>
            </a:pPr>
            <a:r>
              <a:rPr lang="en-US" sz="3000" baseline="-25000" dirty="0"/>
              <a:t>Lf	</a:t>
            </a:r>
            <a:r>
              <a:rPr lang="en-US" sz="3000" dirty="0"/>
              <a:t>Heat of fusion of water	</a:t>
            </a:r>
            <a:r>
              <a:rPr lang="en-US" sz="3000" dirty="0" smtClean="0"/>
              <a:t>V</a:t>
            </a:r>
            <a:endParaRPr lang="en-US" sz="3000" dirty="0"/>
          </a:p>
          <a:p>
            <a:pPr>
              <a:buNone/>
            </a:pPr>
            <a:r>
              <a:rPr lang="en-US" sz="3000" baseline="-25000" dirty="0" err="1"/>
              <a:t>Lp</a:t>
            </a:r>
            <a:r>
              <a:rPr lang="en-US" sz="3000" dirty="0" err="1"/>
              <a:t>filtration</a:t>
            </a:r>
            <a:r>
              <a:rPr lang="en-US" sz="3000" dirty="0"/>
              <a:t> coefficient		</a:t>
            </a:r>
            <a:r>
              <a:rPr lang="en-US" sz="3000" dirty="0" smtClean="0"/>
              <a:t>V</a:t>
            </a:r>
            <a:endParaRPr lang="en-US" sz="3000" dirty="0"/>
          </a:p>
          <a:p>
            <a:pPr>
              <a:buNone/>
            </a:pPr>
            <a:r>
              <a:rPr lang="en-US" sz="3000" baseline="-25000" dirty="0" err="1"/>
              <a:t>Lv</a:t>
            </a:r>
            <a:r>
              <a:rPr lang="en-US" sz="3000" dirty="0"/>
              <a:t>	Heat of Vaporization of water	</a:t>
            </a:r>
            <a:r>
              <a:rPr lang="en-US" sz="3000" dirty="0" smtClean="0"/>
              <a:t>	C </a:t>
            </a:r>
            <a:r>
              <a:rPr lang="en-US" sz="3000" dirty="0"/>
              <a:t>= 333.5 kJ/kg</a:t>
            </a:r>
          </a:p>
          <a:p>
            <a:pPr>
              <a:buNone/>
            </a:pPr>
            <a:r>
              <a:rPr lang="en-US" sz="3000" dirty="0"/>
              <a:t>l luminance intensity		</a:t>
            </a:r>
            <a:r>
              <a:rPr lang="en-US" sz="3000" dirty="0" smtClean="0"/>
              <a:t>V</a:t>
            </a:r>
            <a:endParaRPr lang="en-US" sz="3000" dirty="0"/>
          </a:p>
          <a:p>
            <a:pPr marL="731520">
              <a:buNone/>
            </a:pPr>
            <a:r>
              <a:rPr lang="en-US" sz="3000" dirty="0" smtClean="0"/>
              <a:t>*</a:t>
            </a:r>
            <a:r>
              <a:rPr lang="en-US" sz="3000" dirty="0"/>
              <a:t>length			</a:t>
            </a:r>
            <a:r>
              <a:rPr lang="en-US" sz="3000" dirty="0" smtClean="0"/>
              <a:t>V</a:t>
            </a:r>
            <a:endParaRPr lang="en-US" sz="3000" dirty="0"/>
          </a:p>
          <a:p>
            <a:pPr marL="731520">
              <a:buNone/>
            </a:pPr>
            <a:r>
              <a:rPr lang="en-US" sz="3000" dirty="0" smtClean="0"/>
              <a:t>*</a:t>
            </a:r>
            <a:r>
              <a:rPr lang="en-US" sz="3000" dirty="0"/>
              <a:t>length, tube			</a:t>
            </a:r>
            <a:r>
              <a:rPr lang="en-US" sz="3000" dirty="0" smtClean="0"/>
              <a:t>V</a:t>
            </a:r>
            <a:endParaRPr lang="en-US" sz="3000" dirty="0"/>
          </a:p>
          <a:p>
            <a:pPr marL="731520">
              <a:buNone/>
            </a:pPr>
            <a:r>
              <a:rPr lang="en-US" sz="3000" dirty="0" smtClean="0"/>
              <a:t>*</a:t>
            </a:r>
            <a:r>
              <a:rPr lang="en-US" sz="3000" dirty="0"/>
              <a:t>mean free path		</a:t>
            </a:r>
            <a:r>
              <a:rPr lang="en-US" sz="3000" dirty="0" smtClean="0"/>
              <a:t>V</a:t>
            </a:r>
            <a:endParaRPr lang="en-US" sz="3000" dirty="0"/>
          </a:p>
          <a:p>
            <a:pPr marL="731520">
              <a:buNone/>
            </a:pPr>
            <a:r>
              <a:rPr lang="en-US" sz="3000" dirty="0" smtClean="0"/>
              <a:t>*</a:t>
            </a:r>
            <a:r>
              <a:rPr lang="en-US" sz="3000" dirty="0"/>
              <a:t>specific latent heat		</a:t>
            </a:r>
            <a:r>
              <a:rPr lang="en-US" sz="3000" dirty="0" smtClean="0"/>
              <a:t>V</a:t>
            </a:r>
            <a:endParaRPr lang="en-US" sz="3000" dirty="0"/>
          </a:p>
          <a:p>
            <a:pPr>
              <a:buNone/>
            </a:pPr>
            <a:r>
              <a:rPr lang="en-US" sz="3000" baseline="-25000" dirty="0" err="1"/>
              <a:t>lB</a:t>
            </a:r>
            <a:r>
              <a:rPr lang="en-US" sz="3000" dirty="0" err="1"/>
              <a:t>Bjerrum</a:t>
            </a:r>
            <a:r>
              <a:rPr lang="en-US" sz="3000" dirty="0"/>
              <a:t> length in Water		</a:t>
            </a:r>
            <a:r>
              <a:rPr lang="en-US" sz="3000" dirty="0" smtClean="0"/>
              <a:t>V</a:t>
            </a:r>
            <a:endParaRPr lang="en-US" sz="3000" dirty="0"/>
          </a:p>
          <a:p>
            <a:pPr>
              <a:buNone/>
            </a:pPr>
            <a:r>
              <a:rPr lang="en-US" sz="3000" dirty="0"/>
              <a:t>λ</a:t>
            </a:r>
            <a:r>
              <a:rPr lang="en-US" sz="3000" b="1" dirty="0"/>
              <a:t>	</a:t>
            </a:r>
            <a:r>
              <a:rPr lang="en-US" sz="3000" dirty="0"/>
              <a:t>wavelength		</a:t>
            </a:r>
            <a:r>
              <a:rPr lang="en-US" sz="3000" dirty="0" smtClean="0"/>
              <a:t>V</a:t>
            </a:r>
            <a:endParaRPr lang="en-US" sz="3000" dirty="0"/>
          </a:p>
          <a:p>
            <a:pPr marL="731520">
              <a:buNone/>
            </a:pPr>
            <a:r>
              <a:rPr lang="en-US" sz="3000" dirty="0" smtClean="0"/>
              <a:t>*</a:t>
            </a:r>
            <a:r>
              <a:rPr lang="en-US" sz="3000" dirty="0"/>
              <a:t>heat-conductivity coefficient	</a:t>
            </a:r>
            <a:r>
              <a:rPr lang="en-US" sz="3000" dirty="0" smtClean="0"/>
              <a:t>V</a:t>
            </a:r>
            <a:endParaRPr lang="en-US" sz="3000" dirty="0"/>
          </a:p>
          <a:p>
            <a:pPr marL="731520">
              <a:buNone/>
            </a:pPr>
            <a:r>
              <a:rPr lang="en-US" sz="3000" dirty="0" smtClean="0"/>
              <a:t>*</a:t>
            </a:r>
            <a:r>
              <a:rPr lang="en-US" sz="3000" dirty="0"/>
              <a:t>activity, absolute		</a:t>
            </a:r>
            <a:r>
              <a:rPr lang="en-US" sz="3000" dirty="0" smtClean="0"/>
              <a:t>V</a:t>
            </a:r>
            <a:endParaRPr lang="en-US" sz="3000" dirty="0"/>
          </a:p>
          <a:p>
            <a:pPr>
              <a:buNone/>
            </a:pPr>
            <a:r>
              <a:rPr lang="en-US" sz="3000" dirty="0" err="1"/>
              <a:t>λ</a:t>
            </a:r>
            <a:r>
              <a:rPr lang="en-US" sz="3000" baseline="-25000" dirty="0" err="1"/>
              <a:t>C</a:t>
            </a:r>
            <a:r>
              <a:rPr lang="en-US" sz="3000" dirty="0"/>
              <a:t>=h/(</a:t>
            </a:r>
            <a:r>
              <a:rPr lang="en-US" sz="3000" dirty="0" err="1"/>
              <a:t>mec</a:t>
            </a:r>
            <a:r>
              <a:rPr lang="en-US" sz="3000" dirty="0"/>
              <a:t>) Compton wavelength	</a:t>
            </a:r>
            <a:r>
              <a:rPr lang="en-US" sz="3000" dirty="0" smtClean="0"/>
              <a:t>	C </a:t>
            </a:r>
            <a:r>
              <a:rPr lang="en-US" sz="3000" dirty="0"/>
              <a:t>= 2.426310238(16) x 10</a:t>
            </a:r>
            <a:r>
              <a:rPr lang="en-US" sz="3000" baseline="30000" dirty="0"/>
              <a:t>-12</a:t>
            </a:r>
            <a:r>
              <a:rPr lang="en-US" sz="3000" dirty="0"/>
              <a:t>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/>
              <a:t>M	molar mass		</a:t>
            </a:r>
            <a:r>
              <a:rPr lang="en-US" dirty="0" smtClean="0"/>
              <a:t>V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/>
              <a:t>moment of force		</a:t>
            </a:r>
            <a:r>
              <a:rPr lang="en-US" dirty="0" smtClean="0"/>
              <a:t>V</a:t>
            </a:r>
          </a:p>
          <a:p>
            <a:pPr marL="731520">
              <a:buNone/>
            </a:pPr>
            <a:r>
              <a:rPr lang="en-US" dirty="0" smtClean="0"/>
              <a:t>*magnetization</a:t>
            </a:r>
            <a:r>
              <a:rPr lang="en-US" dirty="0"/>
              <a:t>			</a:t>
            </a:r>
            <a:r>
              <a:rPr lang="en-US" dirty="0" smtClean="0"/>
              <a:t>V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/>
              <a:t>Magnetic field			</a:t>
            </a:r>
            <a:r>
              <a:rPr lang="en-US" dirty="0" smtClean="0"/>
              <a:t>V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/>
              <a:t>mutual inductance		</a:t>
            </a:r>
            <a:r>
              <a:rPr lang="en-US" dirty="0" smtClean="0"/>
              <a:t>V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/>
              <a:t>Mega		1	    		    =10</a:t>
            </a:r>
            <a:r>
              <a:rPr lang="en-US" baseline="30000" dirty="0"/>
              <a:t>6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/>
              <a:t>bending moment (symbol</a:t>
            </a:r>
            <a:r>
              <a:rPr lang="en-US" dirty="0" smtClean="0"/>
              <a:t>)					=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/>
              <a:t>mach </a:t>
            </a:r>
            <a:r>
              <a:rPr lang="en-US" dirty="0" smtClean="0"/>
              <a:t>number			V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/>
              <a:t>mach </a:t>
            </a:r>
            <a:r>
              <a:rPr lang="en-US" dirty="0" smtClean="0"/>
              <a:t>speed			V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 err="1"/>
              <a:t>molal</a:t>
            </a:r>
            <a:r>
              <a:rPr lang="en-US" dirty="0"/>
              <a:t> (concentration</a:t>
            </a:r>
            <a:r>
              <a:rPr lang="en-US" dirty="0" smtClean="0"/>
              <a:t>)		V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/>
              <a:t>molecular weight (symbol</a:t>
            </a:r>
            <a:r>
              <a:rPr lang="en-US" dirty="0" smtClean="0"/>
              <a:t>)					?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/>
              <a:t>mortality </a:t>
            </a:r>
            <a:r>
              <a:rPr lang="en-US" dirty="0" smtClean="0"/>
              <a:t>rate			V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/>
              <a:t>mutual inductance (symbol</a:t>
            </a:r>
            <a:r>
              <a:rPr lang="en-US" dirty="0" smtClean="0"/>
              <a:t>)					?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/>
              <a:t>pitching moment (symbol</a:t>
            </a:r>
            <a:r>
              <a:rPr lang="en-US" dirty="0" smtClean="0"/>
              <a:t>)					?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/>
              <a:t>refractive modulus (symbol</a:t>
            </a:r>
            <a:r>
              <a:rPr lang="en-US" dirty="0" smtClean="0"/>
              <a:t>)					?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/>
              <a:t>thousand (symbol</a:t>
            </a:r>
            <a:r>
              <a:rPr lang="en-US" dirty="0" smtClean="0"/>
              <a:t>)					?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endParaRPr lang="en-US" dirty="0"/>
          </a:p>
          <a:p>
            <a:pPr>
              <a:buNone/>
            </a:pPr>
            <a:r>
              <a:rPr lang="en-US" dirty="0"/>
              <a:t>ME	</a:t>
            </a:r>
            <a:r>
              <a:rPr lang="en-US" dirty="0" err="1"/>
              <a:t>smass</a:t>
            </a:r>
            <a:r>
              <a:rPr lang="en-US" dirty="0"/>
              <a:t> of Earth			C = 5.97 x 10</a:t>
            </a:r>
            <a:r>
              <a:rPr lang="en-US" baseline="30000" dirty="0"/>
              <a:t>24</a:t>
            </a:r>
            <a:r>
              <a:rPr lang="en-US" dirty="0"/>
              <a:t> kg</a:t>
            </a:r>
          </a:p>
          <a:p>
            <a:pPr>
              <a:buNone/>
            </a:pPr>
            <a:r>
              <a:rPr lang="en-US" dirty="0"/>
              <a:t>m	total mass			</a:t>
            </a:r>
            <a:r>
              <a:rPr lang="en-US" dirty="0" smtClean="0"/>
              <a:t>V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/>
              <a:t>molecular mass		</a:t>
            </a:r>
            <a:r>
              <a:rPr lang="en-US" dirty="0" smtClean="0"/>
              <a:t>	V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 err="1"/>
              <a:t>molarity</a:t>
            </a:r>
            <a:r>
              <a:rPr lang="en-US" dirty="0"/>
              <a:t>			</a:t>
            </a:r>
            <a:r>
              <a:rPr lang="en-US" dirty="0" smtClean="0"/>
              <a:t>V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/>
              <a:t>magnification		</a:t>
            </a:r>
            <a:r>
              <a:rPr lang="en-US" dirty="0" smtClean="0"/>
              <a:t>	V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/>
              <a:t>mass (symbol</a:t>
            </a:r>
            <a:r>
              <a:rPr lang="en-US" dirty="0" smtClean="0"/>
              <a:t>)						?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</a:t>
            </a:r>
            <a:r>
              <a:rPr lang="en-US" dirty="0"/>
              <a:t>difference of </a:t>
            </a:r>
            <a:r>
              <a:rPr lang="en-US" dirty="0" err="1"/>
              <a:t>meriodional</a:t>
            </a:r>
            <a:r>
              <a:rPr lang="en-US" dirty="0"/>
              <a:t> parts (symbol</a:t>
            </a:r>
            <a:r>
              <a:rPr lang="en-US" dirty="0" smtClean="0"/>
              <a:t>)				?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*magnetic </a:t>
            </a:r>
            <a:r>
              <a:rPr lang="en-US" dirty="0"/>
              <a:t>dipole moment (symbol</a:t>
            </a:r>
            <a:r>
              <a:rPr lang="en-US" dirty="0" smtClean="0"/>
              <a:t>)				?</a:t>
            </a:r>
            <a:endParaRPr lang="en-US" dirty="0"/>
          </a:p>
          <a:p>
            <a:pPr marL="731520">
              <a:buNone/>
            </a:pPr>
            <a:r>
              <a:rPr lang="en-US" dirty="0" smtClean="0"/>
              <a:t>*mega			V</a:t>
            </a:r>
            <a:endParaRPr lang="en-US" dirty="0"/>
          </a:p>
          <a:p>
            <a:pPr marL="731520">
              <a:buNone/>
            </a:pPr>
            <a:r>
              <a:rPr lang="en-US" dirty="0"/>
              <a:t> </a:t>
            </a:r>
            <a:r>
              <a:rPr lang="en-US" dirty="0" smtClean="0"/>
              <a:t>*meg-ohm			V</a:t>
            </a:r>
            <a:endParaRPr lang="en-US" dirty="0"/>
          </a:p>
          <a:p>
            <a:pPr marL="731520">
              <a:buNone/>
            </a:pPr>
            <a:r>
              <a:rPr lang="en-US" dirty="0"/>
              <a:t> </a:t>
            </a:r>
            <a:r>
              <a:rPr lang="en-US" dirty="0" smtClean="0"/>
              <a:t>*mile				V</a:t>
            </a:r>
            <a:endParaRPr lang="en-US" dirty="0"/>
          </a:p>
          <a:p>
            <a:pPr marL="731520">
              <a:buNone/>
            </a:pPr>
            <a:r>
              <a:rPr lang="en-US" dirty="0"/>
              <a:t> </a:t>
            </a:r>
            <a:r>
              <a:rPr lang="en-US" dirty="0" smtClean="0"/>
              <a:t>*</a:t>
            </a:r>
            <a:r>
              <a:rPr lang="en-US" dirty="0" err="1"/>
              <a:t>milli</a:t>
            </a:r>
            <a:r>
              <a:rPr lang="en-US" dirty="0"/>
              <a:t>- (thousandth</a:t>
            </a:r>
            <a:r>
              <a:rPr lang="en-US" dirty="0" smtClean="0"/>
              <a:t>)		V</a:t>
            </a:r>
            <a:endParaRPr lang="en-US" dirty="0"/>
          </a:p>
          <a:p>
            <a:pPr marL="731520">
              <a:buNone/>
            </a:pPr>
            <a:r>
              <a:rPr lang="en-US" dirty="0"/>
              <a:t> </a:t>
            </a:r>
            <a:r>
              <a:rPr lang="en-US" dirty="0" smtClean="0"/>
              <a:t>*</a:t>
            </a:r>
            <a:r>
              <a:rPr lang="en-US" dirty="0"/>
              <a:t>modulation coefficient (symbol</a:t>
            </a:r>
            <a:r>
              <a:rPr lang="en-US" dirty="0" smtClean="0"/>
              <a:t>)		V</a:t>
            </a:r>
            <a:endParaRPr lang="en-US" dirty="0"/>
          </a:p>
          <a:p>
            <a:pPr marL="731520">
              <a:buNone/>
            </a:pPr>
            <a:r>
              <a:rPr lang="en-US" dirty="0"/>
              <a:t> </a:t>
            </a:r>
            <a:r>
              <a:rPr lang="en-US" dirty="0" err="1" smtClean="0"/>
              <a:t>molal</a:t>
            </a:r>
            <a:r>
              <a:rPr lang="en-US" dirty="0" smtClean="0"/>
              <a:t> </a:t>
            </a:r>
            <a:r>
              <a:rPr lang="en-US" dirty="0"/>
              <a:t>(concentration</a:t>
            </a:r>
            <a:r>
              <a:rPr lang="en-US" dirty="0" smtClean="0"/>
              <a:t>)		V</a:t>
            </a:r>
            <a:endParaRPr lang="en-US" dirty="0"/>
          </a:p>
          <a:p>
            <a:pPr marL="731520">
              <a:buNone/>
            </a:pPr>
            <a:r>
              <a:rPr lang="en-US" dirty="0"/>
              <a:t> </a:t>
            </a:r>
            <a:r>
              <a:rPr lang="en-US" dirty="0" smtClean="0"/>
              <a:t>*</a:t>
            </a:r>
            <a:endParaRPr lang="en-US" dirty="0"/>
          </a:p>
          <a:p>
            <a:pPr marL="731520">
              <a:buNone/>
            </a:pPr>
            <a:r>
              <a:rPr lang="en-US" dirty="0"/>
              <a:t> </a:t>
            </a:r>
            <a:r>
              <a:rPr lang="en-US" dirty="0" smtClean="0"/>
              <a:t>*molar			V</a:t>
            </a:r>
            <a:endParaRPr lang="en-US" dirty="0"/>
          </a:p>
          <a:p>
            <a:pPr marL="731520">
              <a:buNone/>
            </a:pPr>
            <a:r>
              <a:rPr lang="en-US" dirty="0"/>
              <a:t>******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83</Words>
  <Application>Microsoft Office PowerPoint</Application>
  <PresentationFormat>On-screen Show (4:3)</PresentationFormat>
  <Paragraphs>483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Most Constants/Variables are indeed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Blinn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by_hh225-01</dc:creator>
  <cp:lastModifiedBy>by_hh225-01</cp:lastModifiedBy>
  <cp:revision>38</cp:revision>
  <dcterms:created xsi:type="dcterms:W3CDTF">2009-07-08T21:57:41Z</dcterms:created>
  <dcterms:modified xsi:type="dcterms:W3CDTF">2010-07-07T18:30:12Z</dcterms:modified>
</cp:coreProperties>
</file>